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.xml" ContentType="application/inkml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80" r:id="rId2"/>
  </p:sldMasterIdLst>
  <p:notesMasterIdLst>
    <p:notesMasterId r:id="rId20"/>
  </p:notesMasterIdLst>
  <p:sldIdLst>
    <p:sldId id="352" r:id="rId3"/>
    <p:sldId id="354" r:id="rId4"/>
    <p:sldId id="410" r:id="rId5"/>
    <p:sldId id="357" r:id="rId6"/>
    <p:sldId id="355" r:id="rId7"/>
    <p:sldId id="379" r:id="rId8"/>
    <p:sldId id="381" r:id="rId9"/>
    <p:sldId id="415" r:id="rId10"/>
    <p:sldId id="369" r:id="rId11"/>
    <p:sldId id="411" r:id="rId12"/>
    <p:sldId id="416" r:id="rId13"/>
    <p:sldId id="412" r:id="rId14"/>
    <p:sldId id="413" r:id="rId15"/>
    <p:sldId id="402" r:id="rId16"/>
    <p:sldId id="392" r:id="rId17"/>
    <p:sldId id="406" r:id="rId18"/>
    <p:sldId id="414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Montserrat ExtraBold" panose="00000900000000000000" pitchFamily="2" charset="0"/>
      <p:bold r:id="rId31"/>
      <p:boldItalic r:id="rId32"/>
    </p:embeddedFont>
    <p:embeddedFont>
      <p:font typeface="Montserrat ExtraLight" panose="00000300000000000000" pitchFamily="2" charset="0"/>
      <p:regular r:id="rId33"/>
      <p:italic r:id="rId34"/>
    </p:embeddedFont>
    <p:embeddedFont>
      <p:font typeface="Montserrat Light" panose="00000400000000000000" pitchFamily="2" charset="0"/>
      <p:regular r:id="rId35"/>
      <p:italic r:id="rId36"/>
    </p:embeddedFont>
    <p:embeddedFont>
      <p:font typeface="Montserrat Thin" panose="00000300000000000000" pitchFamily="2" charset="0"/>
      <p:regular r:id="rId37"/>
      <p:italic r:id="rId38"/>
    </p:embeddedFont>
    <p:embeddedFont>
      <p:font typeface="Raleway Light" pitchFamily="2" charset="0"/>
      <p:regular r:id="rId39"/>
      <p:italic r:id="rId40"/>
    </p:embeddedFont>
  </p:embeddedFontLst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bina Rehusova" initials="SR" lastIdx="9" clrIdx="0">
    <p:extLst>
      <p:ext uri="{19B8F6BF-5375-455C-9EA6-DF929625EA0E}">
        <p15:presenceInfo xmlns:p15="http://schemas.microsoft.com/office/powerpoint/2012/main" userId="S-1-5-21-1052188088-3058089083-2111155597-21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31D"/>
    <a:srgbClr val="69836A"/>
    <a:srgbClr val="58595B"/>
    <a:srgbClr val="A61A31"/>
    <a:srgbClr val="AD1130"/>
    <a:srgbClr val="637C64"/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55" autoAdjust="0"/>
    <p:restoredTop sz="87952" autoAdjust="0"/>
  </p:normalViewPr>
  <p:slideViewPr>
    <p:cSldViewPr snapToGrid="0">
      <p:cViewPr varScale="1">
        <p:scale>
          <a:sx n="59" d="100"/>
          <a:sy n="59" d="100"/>
        </p:scale>
        <p:origin x="1220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12"/>
    </p:cViewPr>
  </p:sorterViewPr>
  <p:notesViewPr>
    <p:cSldViewPr snapToGrid="0">
      <p:cViewPr varScale="1">
        <p:scale>
          <a:sx n="51" d="100"/>
          <a:sy n="51" d="100"/>
        </p:scale>
        <p:origin x="269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20" Type="http://schemas.openxmlformats.org/officeDocument/2006/relationships/notesMaster" Target="notesMasters/notesMaster1.xml"/><Relationship Id="rId41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7T09:58:11.4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184 2117 24575,'0'8'0,"-1"1"0,0 0 0,-1-1 0,-6 18 0,4-8 0,-36 116 0,24-80 0,-19 59 0,-18 62 0,46-150 0,3-13 0,-1 0 0,3 0 0,-4 20 0,6-31 0,0-1 0,0 1 0,0-1 0,0 1 0,0 0 0,0-1 0,0 1 0,0 0 0,0-1 0,0 2 0,0-2 0,1 1 0,-1-1 0,1 0 0,-1 1 0,0 0 0,0-1 0,2 1 0,-2 0 0,0-1 0,1 1 0,-1-1 0,0 0 0,1 1 0,0-1 0,0 1 0,1 0 0,0 0 0,1 0 0,-1 0 0,0-1 0,0 0 0,4 1 0,-2-1 0,194 16 0,167 22 0,-296-28 0,-3 4 0,2 3 0,85 33 0,-107-29-455,1 1 0,64 43 0,-89-51-6371</inkml:trace>
  <inkml:trace contextRef="#ctx0" brushRef="#br0" timeOffset="1">157 2155 24575,'1'-5'0,"0"1"0,-1-1 0,2 1 0,-1 0 0,0 0 0,1 0 0,1 1 0,-2-1 0,6-7 0,0-2 0,11-24 0,-10 23 0,-5 10 0,-1-1 0,0 0 0,3-6 0,14-47 0,-18 56 0,1-1 0,-1-1 0,0 0 0,0 1 0,4-7 0,-5 10 0,0-1 0,1 1 0,-1-1 0,1 1 0,-1-1 0,0 0 0,0 1 0,1-1 0,-1 1 0,2 0 0,-2-1 0,0 1 0,1-1 0,-1 1 0,1 0 0,-1 0 0,0 0 0,1-1 0,-1 1 0,1 0 0,1-1 0,-2 1 0,1 0 0,-1 0 0,1 0 0,-1 0 0,1 0 0,-1 0 0,1 0 0,-1 0 0,0 1 0,2-1 0,-1 0 0,-1 0 0,1 1 0,-1-1 0,1 0 0,-1 1 0,4 1 0,-1 1 0,0 0 0,0-1 0,1 1 0,-3-1 0,2 1 0,0 1 0,0-1 0,-1 0 0,2 7 0,4 4 0,6 20 0,-13-29 0,32 89 0,-13-13 0,-9-27 0,-7-39 0,-2-5 0,6 15 0,-8-24 0,0-1 0,0 1 0,0 0 0,2-1 0,-2 1 0,0 0 0,0-1 0,1 1 0,-1-1 0,0 1 0,0-1 0,1 0 0,-1 1 0,1-1 0,-1 0 0,0 1 0,1-1 0,1 1 0,-2-1 0,0 0 0,1 0 0,-1 0 0,1 0 0,-1 1 0,1-1 0,-1 0 0,1 0 0,-1 0 0,2 0 0,-2 0 0,0 0 0,1 0 0,0 0 0,-1 0 0,1 0 0,-1-1 0,1 1 0,4-2 0,-1 1 0,-1-1 0,0 0 0,6-5 0,-7 6 0,47-33 0,1 2 0,94-43 0,120-36-1197,-101 44 613,122-47 584,-83 36 0,433-157 0,-195 77 0,441-155 0,-231 96-4808,-256 92 4360,451-111-1030,-186 69 1480,-454 116 21,242-53 61,-34 8-43,-350 80 221,98-23 1665,-43 20 2957,-103 17-4138,-1 0-1156,20 0 1,-25 2-6417</inkml:trace>
  <inkml:trace contextRef="#ctx0" brushRef="#br0" timeOffset="2">1103 3057 24575,'0'-1'0,"0"1"0,2 0 0,-2 0 0,0 0 0,0 0 0,0 0 0,0 0 0,1 0 0,-1 0 0,0 0 0,1-1 0,-1 1 0,0 0 0,0 0 0,0-1 0,0 1 0,0 0 0,1 0 0,-1 0 0,0 0 0,0-1 0,0 1 0,0-1 0,0 1 0,0 0 0,0 0 0,0 0 0,0-1 0,1-9 0,-1 9 0,1-14 0,1-2 0,-2 1 0,-2 1 0,1-1 0,-1 0 0,-9-30 0,-29-73 0,34 95 0,-8-18 0,14 41 0,-2-1 0,1 1 0,1 0 0,0 0 0,0 0 0,0 0 0,0-1 0,0 1 0,0-1 0,0 2 0,0-2 0,0 1 0,0 0 0,0 0 0,0-1 0,1 2 0,-1-2 0,2 1 0,-2 0 0,0 0 0,1 0 0,-1 0 0,1 0 0,0 0 0,0 0 0,-1 1 0,2-2 0,0 1 0,1-3 0,2 1 0,0 0 0,0 0 0,9-4 0,-12 6 0,133-55 18,4 10-362,-67 22-345,523-160-1814,-86 54 2503,638-141-4496,-734 179 2640,-292 66 1684,396-76-143,787-79-1408,-711 112 2786,-250 28 283,42 6-1079,-86 12-282,-34-5 15,38-5 0,-177 20 1221,105-8-11,-1 8 3612,-163 13-3825,33-2 172,154-21-2534,-237 22-5461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pitchFamily="2" charset="77"/>
              </a:defRPr>
            </a:lvl1pPr>
          </a:lstStyle>
          <a:p>
            <a:endParaRPr lang="sk-SK" dirty="0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pitchFamily="2" charset="77"/>
              </a:defRPr>
            </a:lvl1pPr>
          </a:lstStyle>
          <a:p>
            <a:fld id="{CDE55615-3333-422D-9DF5-76E6D8E628DD}" type="datetimeFigureOut">
              <a:rPr lang="sk-SK" smtClean="0"/>
              <a:pPr/>
              <a:t>12. 1. 2026</a:t>
            </a:fld>
            <a:endParaRPr lang="sk-SK" dirty="0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Kliknite sem a upravte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pitchFamily="2" charset="77"/>
              </a:defRPr>
            </a:lvl1pPr>
          </a:lstStyle>
          <a:p>
            <a:endParaRPr lang="sk-SK" dirty="0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pitchFamily="2" charset="77"/>
              </a:defRPr>
            </a:lvl1pPr>
          </a:lstStyle>
          <a:p>
            <a:fld id="{C95543D9-5FD5-4C6D-A095-A1565829E31B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48360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ontserrat Light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77858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272298-8F98-444E-8D31-E8A09DA72B1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977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5543D9-5FD5-4C6D-A095-A1565829E3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363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5543D9-5FD5-4C6D-A095-A1565829E3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993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5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9444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46641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48330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i="1" dirty="0"/>
              <a:t>secondary cloud</a:t>
            </a:r>
            <a:r>
              <a:rPr lang="en-GB" dirty="0"/>
              <a:t> is a </a:t>
            </a:r>
            <a:r>
              <a:rPr lang="en-GB" b="1" dirty="0"/>
              <a:t>second airborne plume that forms after the initial release</a:t>
            </a:r>
            <a:r>
              <a:rPr lang="en-GB" dirty="0"/>
              <a:t> of a hazardous substance. It can appear minutes to hours after the primary cloud and is usually caused by </a:t>
            </a:r>
            <a:r>
              <a:rPr lang="en-GB" b="1" dirty="0"/>
              <a:t>re-evaporation, resuspension, or delayed release</a:t>
            </a:r>
            <a:r>
              <a:rPr lang="en-GB" dirty="0"/>
              <a:t> of the material.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8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70425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LIDAR (DIAL) </a:t>
            </a:r>
            <a:r>
              <a:rPr lang="en-GB" b="1" dirty="0"/>
              <a:t>Two laser pulses are emitted</a:t>
            </a:r>
            <a:r>
              <a:rPr lang="en-GB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On-line wavelength</a:t>
            </a:r>
            <a:r>
              <a:rPr lang="en-GB" dirty="0"/>
              <a:t>: absorbed by the target gas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Off-line wavelength</a:t>
            </a:r>
            <a:r>
              <a:rPr lang="en-GB" dirty="0"/>
              <a:t>: not absorbed, used as a reference</a:t>
            </a:r>
          </a:p>
          <a:p>
            <a:r>
              <a:rPr lang="en-GB" b="1" dirty="0"/>
              <a:t>Light travels through the air</a:t>
            </a:r>
            <a:r>
              <a:rPr lang="en-GB" dirty="0"/>
              <a:t> and some is </a:t>
            </a:r>
            <a:r>
              <a:rPr lang="en-GB" b="1" dirty="0"/>
              <a:t>backscattered</a:t>
            </a:r>
            <a:r>
              <a:rPr lang="en-GB" dirty="0"/>
              <a:t> by air molecules or particles.</a:t>
            </a:r>
          </a:p>
          <a:p>
            <a:r>
              <a:rPr lang="en-GB" b="1" dirty="0"/>
              <a:t>Detector measures the backscattered light</a:t>
            </a:r>
            <a:r>
              <a:rPr lang="en-GB" dirty="0"/>
              <a:t> at both wavelengths.</a:t>
            </a:r>
          </a:p>
          <a:p>
            <a:r>
              <a:rPr lang="en-GB" b="1" dirty="0"/>
              <a:t>Gas concentration is calculated</a:t>
            </a:r>
            <a:r>
              <a:rPr lang="en-GB" dirty="0"/>
              <a:t> based on the difference in absorption between the on-line and off-line signals.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86251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spc="40" dirty="0">
              <a:solidFill>
                <a:srgbClr val="000000"/>
              </a:solidFill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10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81864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spc="40" dirty="0">
              <a:solidFill>
                <a:srgbClr val="000000"/>
              </a:solidFill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11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81052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12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81618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13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53236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14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35901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5543D9-5FD5-4C6D-A095-A1565829E3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562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5543D9-5FD5-4C6D-A095-A1565829E31B}" type="slidenum">
              <a:rPr kumimoji="0" 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k-SK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388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5543D9-5FD5-4C6D-A095-A1565829E31B}" type="slidenum">
              <a:rPr lang="sk-SK" smtClean="0"/>
              <a:pPr/>
              <a:t>17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87717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C14DAA5-DC81-737A-277D-DAEE02186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2793" y="6252376"/>
            <a:ext cx="746414" cy="3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148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4BA00-7323-A279-FD2E-ED77617E4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845AD-2889-CBB5-945C-AA64527C66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C7588-77B6-AD4E-DFC6-FBC389F2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C87E7-B3DB-AE7F-7533-B003E8D99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FAED2-E212-0F12-09F4-DAA05895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548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C538D-937F-9AC2-BF0B-CF40187A8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24251-3B0C-4F71-DCAB-5E303D1FF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30609-9967-F0C2-E040-4CF7837E7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22415-37F4-7C3F-0071-B0F19846A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49C15-380A-1B01-148A-5913485A5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37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B7E20-4923-1284-DC6B-2A9FD6C52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F4261-895B-683E-6204-9FE802012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4C63D-B52E-5A2D-7D78-561E50183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797E3-950E-BFB3-1217-8FB5B053F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B4048-D412-9B16-08F6-2F3F502D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255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A60E0-B52D-B7AB-C0EE-8754A839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2E0BC-20F8-1ABC-E430-889915982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3DB77B-BABF-1015-5EA1-9EDA300EB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0DC82-EAEF-1E30-F5C9-657788B9E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D5223-23C8-F895-968B-5115724B3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BDE061-7E0D-8656-7515-7B2E20BEE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5B4A6-092F-5AD7-D99C-9B7B4F19C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7E4ED-0A05-2A45-02D8-6A994E821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FAF4E-DF6D-D1CC-FA32-8666A8871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67437B-84CD-E836-9D8F-1FC7699D0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212084-0244-69E3-9576-B36234DF9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FE89E4-586E-C5B0-2F1E-2E231EEB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75FACA-5773-2BBE-2633-3E2561313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D315F7-932C-1EA2-19A2-8BF4E5443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62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04568-FEBD-1ABF-AB4D-D05D11D9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FAEC6D-FB3D-81EC-107D-BA55C65D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DD5127-0BE5-E1D9-18EE-45721148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98294C-3733-1C0F-4DD9-F555B454B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02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D6FBDF-7B6E-7785-1571-FC7163B3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3E3B24-815B-8BAC-D67B-883BFAFC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9A757-7C82-07C6-9939-85CC093CE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85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45280-61E0-738C-978B-30D8BE42E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C7FC5-1BA2-9541-DBB6-D713D8FC4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59088-A80E-FB92-97C2-CFFA6D3DD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CAAEB-6EFD-165D-CAA9-977A20B7F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48B26-F603-FC8A-514C-3AF4A1BEF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77D6C-648A-BF0D-D358-A438BBD3E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90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49AA-A9B4-E491-59DC-F1AE11D64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A54B25-B9F2-7589-31AF-AC846A2B1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F2E60-606C-5FD3-AD14-053D760E25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6AFB8-7E39-499D-846A-84B8E4E1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EEE65-A564-685C-6EAB-B03EB44FF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54BFE-32E0-4D25-0EC1-A51E53966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92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4B16C-E1B2-2B69-BB54-30D1D884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74518-076C-4F01-BB5F-45FCBAE4A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B43A9-06F7-1E6B-5112-AD06BD2DE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F02B4-05DF-6716-51C4-8C0499051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09500-B8D7-862C-1F60-86D466B87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13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74E355-ECCA-D3C5-388D-F2C596B0B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D1CADA-41A6-D421-79D0-70B0E9435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1535-831E-1E8E-7E86-9639A86E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5468A-D672-B034-5A98-33756B486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F9DA1-F65D-6380-178D-B50CEF641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700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C14DAA5-DC81-737A-277D-DAEE02186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2793" y="6252376"/>
            <a:ext cx="746414" cy="3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32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52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670784-3B8E-DEF6-90B3-144C3F96A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0F09C-5C89-E0B0-F719-F08FF68B6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B6FD5-BD37-D1FA-BAD5-53801542B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738FF-4330-452E-9861-7D157CF01EC2}" type="datetimeFigureOut">
              <a:rPr lang="en-GB" smtClean="0"/>
              <a:t>12/01/2026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030C3-80EF-676B-299B-953733060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12B63-16F3-1A10-A5DA-D11E9F9D1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14B0B-09E6-4BC6-847E-49FDE7C81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065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11" Type="http://schemas.openxmlformats.org/officeDocument/2006/relationships/image" Target="../media/image21.jpeg"/><Relationship Id="rId5" Type="http://schemas.openxmlformats.org/officeDocument/2006/relationships/image" Target="../media/image16.pn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image" Target="../media/image15.png"/><Relationship Id="rId9" Type="http://schemas.microsoft.com/office/2007/relationships/hdphoto" Target="../media/hdphoto1.wdp"/><Relationship Id="rId1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microsoft.com/office/2007/relationships/hdphoto" Target="../media/hdphoto2.wdp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svg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sv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1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0.png"/><Relationship Id="rId5" Type="http://schemas.openxmlformats.org/officeDocument/2006/relationships/customXml" Target="../ink/ink1.xml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E6C564-9B55-EF84-E263-9634B129DE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6" y="0"/>
            <a:ext cx="12191583" cy="6858234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B8436CD-C61A-4D78-4FC6-D6B1351FF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24599" y="5823466"/>
            <a:ext cx="1556657" cy="7465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B201F71-6F17-4CF8-527D-E093FF6E00EC}"/>
              </a:ext>
            </a:extLst>
          </p:cNvPr>
          <p:cNvSpPr txBox="1"/>
          <p:nvPr/>
        </p:nvSpPr>
        <p:spPr>
          <a:xfrm>
            <a:off x="2700073" y="1610142"/>
            <a:ext cx="9644743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400" b="1" spc="300" dirty="0">
                <a:solidFill>
                  <a:schemeClr val="bg1"/>
                </a:solidFill>
                <a:effectLst/>
                <a:latin typeface="Montserrat" pitchFamily="2" charset="77"/>
              </a:rPr>
              <a:t>LONG</a:t>
            </a:r>
            <a:r>
              <a:rPr lang="en-GB" sz="4400" b="1" spc="300" dirty="0">
                <a:solidFill>
                  <a:schemeClr val="bg1"/>
                </a:solidFill>
                <a:effectLst/>
                <a:latin typeface="Montserrat" pitchFamily="2" charset="77"/>
              </a:rPr>
              <a:t>-</a:t>
            </a:r>
            <a:r>
              <a:rPr lang="sk-SK" sz="4400" b="1" spc="300" dirty="0">
                <a:solidFill>
                  <a:schemeClr val="bg1"/>
                </a:solidFill>
                <a:effectLst/>
                <a:latin typeface="Montserrat" pitchFamily="2" charset="77"/>
              </a:rPr>
              <a:t>RANGE </a:t>
            </a:r>
            <a:endParaRPr lang="en-GB" sz="4400" b="1" spc="300" dirty="0">
              <a:solidFill>
                <a:schemeClr val="bg1"/>
              </a:solidFill>
              <a:effectLst/>
              <a:latin typeface="Montserrat" pitchFamily="2" charset="77"/>
            </a:endParaRPr>
          </a:p>
          <a:p>
            <a:pPr algn="ctr"/>
            <a:r>
              <a:rPr lang="en-GB" sz="4400" b="1" spc="300" dirty="0">
                <a:solidFill>
                  <a:schemeClr val="bg1"/>
                </a:solidFill>
                <a:latin typeface="Montserrat" pitchFamily="2" charset="77"/>
              </a:rPr>
              <a:t>ACTIVE STAND-OFF </a:t>
            </a:r>
          </a:p>
          <a:p>
            <a:pPr algn="ctr"/>
            <a:r>
              <a:rPr lang="en-GB" sz="4400" b="1" spc="300" dirty="0">
                <a:solidFill>
                  <a:schemeClr val="bg1"/>
                </a:solidFill>
                <a:latin typeface="Montserrat" pitchFamily="2" charset="77"/>
              </a:rPr>
              <a:t>CHEMICAL</a:t>
            </a:r>
            <a:r>
              <a:rPr lang="sk-SK" sz="4400" b="1" spc="300" dirty="0">
                <a:solidFill>
                  <a:schemeClr val="bg1"/>
                </a:solidFill>
                <a:effectLst/>
                <a:latin typeface="Montserrat" pitchFamily="2" charset="77"/>
              </a:rPr>
              <a:t> DETECTOR</a:t>
            </a:r>
            <a:endParaRPr lang="en-GB" sz="4400" b="1" spc="300" dirty="0">
              <a:solidFill>
                <a:schemeClr val="bg1"/>
              </a:solidFill>
              <a:effectLst/>
              <a:latin typeface="Montserrat" pitchFamily="2" charset="77"/>
            </a:endParaRPr>
          </a:p>
          <a:p>
            <a:pPr algn="ctr"/>
            <a:endParaRPr lang="en-GB" sz="4400" b="1" spc="300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endParaRPr lang="en-GB" b="1" spc="300" dirty="0">
              <a:solidFill>
                <a:schemeClr val="bg1"/>
              </a:solidFill>
              <a:effectLst/>
              <a:latin typeface="Montserrat" pitchFamily="2" charset="77"/>
            </a:endParaRPr>
          </a:p>
          <a:p>
            <a:pPr algn="ctr"/>
            <a:endParaRPr lang="en-GB" b="1" spc="300" dirty="0">
              <a:solidFill>
                <a:schemeClr val="bg1"/>
              </a:solidFill>
              <a:effectLst/>
              <a:latin typeface="Montserra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7B93D4-0A1D-5068-6C84-CE7576EF02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" y="-587829"/>
            <a:ext cx="5378156" cy="803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43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holník 4">
            <a:extLst>
              <a:ext uri="{FF2B5EF4-FFF2-40B4-BE49-F238E27FC236}">
                <a16:creationId xmlns:a16="http://schemas.microsoft.com/office/drawing/2014/main" id="{9BD9BDC2-B774-320B-02AA-7F617195CB52}"/>
              </a:ext>
            </a:extLst>
          </p:cNvPr>
          <p:cNvSpPr/>
          <p:nvPr/>
        </p:nvSpPr>
        <p:spPr>
          <a:xfrm rot="10800000">
            <a:off x="0" y="1302326"/>
            <a:ext cx="12192000" cy="4695702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B81868-53D9-C001-D78C-BECBB1BF52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381" y="1315822"/>
            <a:ext cx="1272814" cy="1170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0FAE6E-A66D-E572-4BCF-F13A7C68B2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13" y="1541914"/>
            <a:ext cx="1203388" cy="11706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CD5DDB-ED57-F0E2-3812-227ACEB5D1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16" y="1259181"/>
            <a:ext cx="1272814" cy="11860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B734B6-E759-20D8-6731-8120E24DAA77}"/>
              </a:ext>
            </a:extLst>
          </p:cNvPr>
          <p:cNvSpPr txBox="1"/>
          <p:nvPr/>
        </p:nvSpPr>
        <p:spPr>
          <a:xfrm>
            <a:off x="343031" y="1338720"/>
            <a:ext cx="7662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1994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BBE0AA7-E8D8-95DC-AD8C-555CE6B689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075" y="1329946"/>
            <a:ext cx="1241958" cy="11706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8860C7B-903C-2531-0A86-67FDD3DA638A}"/>
              </a:ext>
            </a:extLst>
          </p:cNvPr>
          <p:cNvSpPr txBox="1"/>
          <p:nvPr/>
        </p:nvSpPr>
        <p:spPr>
          <a:xfrm>
            <a:off x="1594987" y="2500549"/>
            <a:ext cx="707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2003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E8DDAC9-C7A2-E285-62B2-3D27517F3A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335" y="1275930"/>
            <a:ext cx="1272814" cy="118603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3C2594A-645D-6A6E-97BC-B35D2DB71AA5}"/>
              </a:ext>
            </a:extLst>
          </p:cNvPr>
          <p:cNvSpPr txBox="1"/>
          <p:nvPr/>
        </p:nvSpPr>
        <p:spPr>
          <a:xfrm>
            <a:off x="3895120" y="2445212"/>
            <a:ext cx="707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2005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3A095A-C3D1-0BCD-F120-5209D66A6F61}"/>
              </a:ext>
            </a:extLst>
          </p:cNvPr>
          <p:cNvSpPr txBox="1"/>
          <p:nvPr/>
        </p:nvSpPr>
        <p:spPr>
          <a:xfrm>
            <a:off x="1576556" y="2769300"/>
            <a:ext cx="173378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Kuwait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“Enduring Freedom”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Deployment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1</a:t>
            </a:r>
            <a:r>
              <a:rPr kumimoji="0" lang="en-GB" sz="15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st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 Gen DD-CWA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A5B3CA-1A8B-FC0B-AED7-8B3627CC955C}"/>
              </a:ext>
            </a:extLst>
          </p:cNvPr>
          <p:cNvSpPr txBox="1"/>
          <p:nvPr/>
        </p:nvSpPr>
        <p:spPr>
          <a:xfrm>
            <a:off x="3917849" y="2757022"/>
            <a:ext cx="17276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</a:t>
            </a:r>
            <a:r>
              <a:rPr kumimoji="0" lang="en-GB" sz="15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nd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 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DD-CWA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99F161-B381-0B3C-08DE-C8BCAE4ED0A0}"/>
              </a:ext>
            </a:extLst>
          </p:cNvPr>
          <p:cNvSpPr txBox="1"/>
          <p:nvPr/>
        </p:nvSpPr>
        <p:spPr>
          <a:xfrm>
            <a:off x="5504413" y="2452447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2011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C82430-A845-820B-FCD1-39A9ED27602F}"/>
              </a:ext>
            </a:extLst>
          </p:cNvPr>
          <p:cNvSpPr txBox="1"/>
          <p:nvPr/>
        </p:nvSpPr>
        <p:spPr>
          <a:xfrm>
            <a:off x="7076989" y="2416343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2016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C3A8B8C-9AFB-844F-534B-31D2A2158148}"/>
              </a:ext>
            </a:extLst>
          </p:cNvPr>
          <p:cNvSpPr txBox="1"/>
          <p:nvPr/>
        </p:nvSpPr>
        <p:spPr>
          <a:xfrm>
            <a:off x="5489048" y="2802690"/>
            <a:ext cx="14380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3</a:t>
            </a:r>
            <a:r>
              <a:rPr kumimoji="0" lang="en-GB" sz="15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rd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 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DD-CWA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AEABF4-6899-B0E5-1B62-364F75F79F74}"/>
              </a:ext>
            </a:extLst>
          </p:cNvPr>
          <p:cNvSpPr txBox="1"/>
          <p:nvPr/>
        </p:nvSpPr>
        <p:spPr>
          <a:xfrm>
            <a:off x="7076989" y="2759527"/>
            <a:ext cx="14380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4</a:t>
            </a:r>
            <a:r>
              <a:rPr kumimoji="0" lang="en-GB" sz="15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th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 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Falcon 4G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0EBCCB3-A74D-6B2B-136D-6B6B3C987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4181" y="4023837"/>
            <a:ext cx="2355290" cy="182970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8F8425D-7D36-424A-F620-BBAB728729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8651" y="4015795"/>
            <a:ext cx="2200293" cy="183774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FCE0887-6E84-A825-C526-7F0BDF27DC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7264" y="4013339"/>
            <a:ext cx="1438005" cy="1850246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0A5D1CD2-9ACD-B2E1-49B3-4368327094A4}"/>
              </a:ext>
            </a:extLst>
          </p:cNvPr>
          <p:cNvSpPr/>
          <p:nvPr/>
        </p:nvSpPr>
        <p:spPr>
          <a:xfrm>
            <a:off x="5604147" y="4703816"/>
            <a:ext cx="480152" cy="347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D7C03C-255D-39D1-8F76-F4B7A120C9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450" y="1338088"/>
            <a:ext cx="1241958" cy="117060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D69A6E8-2F5E-8C80-1AC5-D81EB44E4C98}"/>
              </a:ext>
            </a:extLst>
          </p:cNvPr>
          <p:cNvSpPr txBox="1"/>
          <p:nvPr/>
        </p:nvSpPr>
        <p:spPr>
          <a:xfrm>
            <a:off x="8755916" y="2461961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2023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52635-0DCA-D525-87FB-D8A149E05A41}"/>
              </a:ext>
            </a:extLst>
          </p:cNvPr>
          <p:cNvSpPr txBox="1"/>
          <p:nvPr/>
        </p:nvSpPr>
        <p:spPr>
          <a:xfrm>
            <a:off x="1" y="122454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spc="300" dirty="0">
                <a:latin typeface="Montserrat Thin" pitchFamily="2" charset="77"/>
              </a:rPr>
              <a:t>HISTORY OF </a:t>
            </a:r>
            <a:r>
              <a:rPr lang="en-US" sz="2800" b="1" spc="300" dirty="0">
                <a:latin typeface="Montserrat" pitchFamily="2" charset="77"/>
              </a:rPr>
              <a:t>ACTIVE (LASER) STAND-OFF TECHNOLOGY </a:t>
            </a:r>
            <a:endParaRPr lang="en-US" sz="2800" b="1" spc="300" dirty="0">
              <a:effectLst/>
              <a:latin typeface="Montserra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BBF2D1-5BA5-90F6-A9E1-E8B212FBAC71}"/>
              </a:ext>
            </a:extLst>
          </p:cNvPr>
          <p:cNvSpPr txBox="1"/>
          <p:nvPr/>
        </p:nvSpPr>
        <p:spPr>
          <a:xfrm>
            <a:off x="8775435" y="2747830"/>
            <a:ext cx="143800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4</a:t>
            </a:r>
            <a:r>
              <a:rPr kumimoji="0" lang="en-GB" sz="15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th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 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Falcon 4G update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34D43D-AC14-C971-D9A2-694029EB6B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825" y="1302325"/>
            <a:ext cx="1241958" cy="1170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6CA32C-4081-B4C4-B063-BCB3380BFB74}"/>
              </a:ext>
            </a:extLst>
          </p:cNvPr>
          <p:cNvSpPr txBox="1"/>
          <p:nvPr/>
        </p:nvSpPr>
        <p:spPr>
          <a:xfrm>
            <a:off x="10363376" y="2452447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4Q 2025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46AE48-F0E3-C2E3-F7C4-33E8E3F48700}"/>
              </a:ext>
            </a:extLst>
          </p:cNvPr>
          <p:cNvSpPr txBox="1"/>
          <p:nvPr/>
        </p:nvSpPr>
        <p:spPr>
          <a:xfrm>
            <a:off x="10363376" y="2758996"/>
            <a:ext cx="14380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Falcon 4G BLOCK 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949F5-FFC6-244A-45DD-6EA0D0FE08D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835" y="4015795"/>
            <a:ext cx="1705800" cy="183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79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F5C4C7-769F-ECA4-26EA-236726C10ACD}"/>
              </a:ext>
            </a:extLst>
          </p:cNvPr>
          <p:cNvSpPr txBox="1"/>
          <p:nvPr/>
        </p:nvSpPr>
        <p:spPr>
          <a:xfrm>
            <a:off x="514124" y="402836"/>
            <a:ext cx="11677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FALCON 4G </a:t>
            </a:r>
            <a:r>
              <a:rPr kumimoji="0" 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Thin" pitchFamily="2" charset="77"/>
                <a:ea typeface="+mn-ea"/>
                <a:cs typeface="+mn-cs"/>
              </a:rPr>
              <a:t>REFERENCES</a:t>
            </a:r>
          </a:p>
        </p:txBody>
      </p:sp>
      <p:sp>
        <p:nvSpPr>
          <p:cNvPr id="22" name="Pravouholník 4">
            <a:extLst>
              <a:ext uri="{FF2B5EF4-FFF2-40B4-BE49-F238E27FC236}">
                <a16:creationId xmlns:a16="http://schemas.microsoft.com/office/drawing/2014/main" id="{57F982CE-370A-AF43-83EB-A9C125938DAE}"/>
              </a:ext>
            </a:extLst>
          </p:cNvPr>
          <p:cNvSpPr/>
          <p:nvPr/>
        </p:nvSpPr>
        <p:spPr>
          <a:xfrm>
            <a:off x="0" y="1682658"/>
            <a:ext cx="12156728" cy="3979334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7931D"/>
              </a:solidFill>
              <a:effectLst/>
              <a:uLnTx/>
              <a:uFillTx/>
              <a:latin typeface="Montserrat ExtraLight" pitchFamily="2" charset="77"/>
              <a:ea typeface="+mn-ea"/>
              <a:cs typeface="+mn-cs"/>
            </a:endParaRPr>
          </a:p>
        </p:txBody>
      </p:sp>
      <p:sp>
        <p:nvSpPr>
          <p:cNvPr id="2" name="Pravouholník 4">
            <a:extLst>
              <a:ext uri="{FF2B5EF4-FFF2-40B4-BE49-F238E27FC236}">
                <a16:creationId xmlns:a16="http://schemas.microsoft.com/office/drawing/2014/main" id="{493FF4D1-4408-89BB-5E99-8AAF09626666}"/>
              </a:ext>
            </a:extLst>
          </p:cNvPr>
          <p:cNvSpPr/>
          <p:nvPr/>
        </p:nvSpPr>
        <p:spPr>
          <a:xfrm>
            <a:off x="0" y="1111536"/>
            <a:ext cx="12181114" cy="513000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ExtraLight" pitchFamily="2" charset="77"/>
              <a:ea typeface="+mn-ea"/>
              <a:cs typeface="+mn-cs"/>
            </a:endParaRPr>
          </a:p>
        </p:txBody>
      </p:sp>
      <p:sp>
        <p:nvSpPr>
          <p:cNvPr id="23" name="Pravouholník 4">
            <a:extLst>
              <a:ext uri="{FF2B5EF4-FFF2-40B4-BE49-F238E27FC236}">
                <a16:creationId xmlns:a16="http://schemas.microsoft.com/office/drawing/2014/main" id="{5C860BF9-50B1-BCCC-7914-B6ECE0C01C6A}"/>
              </a:ext>
            </a:extLst>
          </p:cNvPr>
          <p:cNvSpPr/>
          <p:nvPr/>
        </p:nvSpPr>
        <p:spPr>
          <a:xfrm>
            <a:off x="2917359" y="4584766"/>
            <a:ext cx="12156728" cy="1646974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     ACTIVE USERS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anose="00000300000000000000" pitchFamily="2" charset="0"/>
                <a:ea typeface="+mn-ea"/>
                <a:cs typeface="+mn-cs"/>
              </a:rPr>
              <a:t>THE SLOVAK ARMED FORCES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anose="00000300000000000000" pitchFamily="2" charset="0"/>
                <a:ea typeface="+mn-ea"/>
                <a:cs typeface="+mn-cs"/>
              </a:rPr>
              <a:t>THE SPANISH ARMED FORCES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anose="00000300000000000000" pitchFamily="2" charset="0"/>
                <a:ea typeface="+mn-ea"/>
                <a:cs typeface="+mn-cs"/>
              </a:rPr>
              <a:t>THE TURKISH ARMED FORCES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Light" panose="00000300000000000000" pitchFamily="2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anose="00000300000000000000" pitchFamily="2" charset="0"/>
                <a:ea typeface="+mn-ea"/>
                <a:cs typeface="+mn-cs"/>
              </a:rPr>
              <a:t>TECFT DUGWAY, USA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anose="00000300000000000000" pitchFamily="2" charset="0"/>
                <a:ea typeface="+mn-ea"/>
                <a:cs typeface="+mn-cs"/>
              </a:rPr>
              <a:t>The Brazilian Army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anose="00000300000000000000" pitchFamily="2" charset="0"/>
                <a:ea typeface="+mn-ea"/>
                <a:cs typeface="+mn-cs"/>
              </a:rPr>
              <a:t>S. Korea, Poland, Hungary, KSA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anose="00000300000000000000" pitchFamily="2" charset="0"/>
                <a:ea typeface="+mn-ea"/>
                <a:cs typeface="+mn-cs"/>
              </a:rPr>
              <a:t>Luxemburg, Austria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Light" panose="00000300000000000000" pitchFamily="2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Light" panose="00000300000000000000" pitchFamily="2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350" b="1" i="0" u="none" strike="noStrike" kern="1200" cap="none" spc="0" normalizeH="0" baseline="0" noProof="0" dirty="0">
              <a:ln>
                <a:noFill/>
              </a:ln>
              <a:solidFill>
                <a:srgbClr val="F7931D"/>
              </a:solidFill>
              <a:effectLst/>
              <a:uLnTx/>
              <a:uFillTx/>
              <a:latin typeface="Montserrat ExtraLight" pitchFamily="2" charset="77"/>
              <a:ea typeface="+mn-ea"/>
              <a:cs typeface="+mn-cs"/>
            </a:endParaRPr>
          </a:p>
        </p:txBody>
      </p:sp>
      <p:pic>
        <p:nvPicPr>
          <p:cNvPr id="25" name="Picture 19">
            <a:extLst>
              <a:ext uri="{FF2B5EF4-FFF2-40B4-BE49-F238E27FC236}">
                <a16:creationId xmlns:a16="http://schemas.microsoft.com/office/drawing/2014/main" id="{6809F682-3BE4-0702-D53E-57F05A06F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0733" y="1151766"/>
            <a:ext cx="574226" cy="39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7" descr="United States Army - Wikipedia">
            <a:extLst>
              <a:ext uri="{FF2B5EF4-FFF2-40B4-BE49-F238E27FC236}">
                <a16:creationId xmlns:a16="http://schemas.microsoft.com/office/drawing/2014/main" id="{85F42E94-72EB-5938-1E54-674C40DAD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3253" y="1151766"/>
            <a:ext cx="385337" cy="38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1">
            <a:extLst>
              <a:ext uri="{FF2B5EF4-FFF2-40B4-BE49-F238E27FC236}">
                <a16:creationId xmlns:a16="http://schemas.microsoft.com/office/drawing/2014/main" id="{7934BB6D-641F-52BA-4475-A980A1AD6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2743" y="1179968"/>
            <a:ext cx="513477" cy="38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58B458-8838-B24E-D832-19DC7771A9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545" y="1697309"/>
            <a:ext cx="2738830" cy="20109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9E3359-D589-1793-56EE-12BEBF9D35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248" y="1026812"/>
            <a:ext cx="1025527" cy="6826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27E34F-5F7C-2953-B175-B6A601989B1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82659"/>
            <a:ext cx="2839150" cy="20256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7568A9-3D2C-D87E-7E4C-FFA6ADCA36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" y="4457990"/>
            <a:ext cx="2899723" cy="19005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6D7620-1A22-33C9-ECE2-743D2B05A21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33" y="3936784"/>
            <a:ext cx="609144" cy="4512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E41128-A32F-BA0D-5441-B14CE6262B3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909" y="3886853"/>
            <a:ext cx="609144" cy="40535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4641E8-0501-5D42-A585-94E8FCF4BF0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313" y="4432142"/>
            <a:ext cx="2830051" cy="192637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3329F2F-9409-DFEF-0C7C-B93084745EC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" y="1720330"/>
            <a:ext cx="2294670" cy="20032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521DAE-EF63-9FB4-9D12-5DC40B3BC4F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353" y="4292210"/>
            <a:ext cx="1937876" cy="2066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98E93E-3311-BCE3-2F99-5222CDC2BB1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41" y="1709260"/>
            <a:ext cx="3063261" cy="20421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7810BB-2CCB-E0B2-3635-C4009BE6BEB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96" y="3842082"/>
            <a:ext cx="567277" cy="37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7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3">
            <a:extLst>
              <a:ext uri="{FF2B5EF4-FFF2-40B4-BE49-F238E27FC236}">
                <a16:creationId xmlns:a16="http://schemas.microsoft.com/office/drawing/2014/main" id="{5A8629DE-27AF-6BA0-A686-DC34E9AD82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1784" y="5512651"/>
            <a:ext cx="3519419" cy="372979"/>
          </a:xfrm>
          <a:prstGeom prst="rect">
            <a:avLst/>
          </a:prstGeom>
        </p:spPr>
      </p:pic>
      <p:pic>
        <p:nvPicPr>
          <p:cNvPr id="5" name="Obrázok 3">
            <a:extLst>
              <a:ext uri="{FF2B5EF4-FFF2-40B4-BE49-F238E27FC236}">
                <a16:creationId xmlns:a16="http://schemas.microsoft.com/office/drawing/2014/main" id="{FB58BB23-78F8-1417-46A8-BFE796E907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1359" y="5508725"/>
            <a:ext cx="3519419" cy="372979"/>
          </a:xfrm>
          <a:prstGeom prst="rect">
            <a:avLst/>
          </a:prstGeom>
        </p:spPr>
      </p:pic>
      <p:pic>
        <p:nvPicPr>
          <p:cNvPr id="1030" name="Picture 6" descr="Trudeau promises to arm Ukraine with modern military equipment | CBC News">
            <a:extLst>
              <a:ext uri="{FF2B5EF4-FFF2-40B4-BE49-F238E27FC236}">
                <a16:creationId xmlns:a16="http://schemas.microsoft.com/office/drawing/2014/main" id="{C7A212B2-D1F5-3A90-CBD1-3EF924110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2205" y="3635726"/>
            <a:ext cx="3519419" cy="187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TO Looks to the Future of Medium Rotorcraft Development - Avionics  International">
            <a:extLst>
              <a:ext uri="{FF2B5EF4-FFF2-40B4-BE49-F238E27FC236}">
                <a16:creationId xmlns:a16="http://schemas.microsoft.com/office/drawing/2014/main" id="{A94FD69B-A9A6-8BFE-E9A4-F843C0EF06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01357" y="1672636"/>
            <a:ext cx="3519418" cy="190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ATO - News: NATO ships exercise in the Black Sea, 19-Jul.-2021">
            <a:extLst>
              <a:ext uri="{FF2B5EF4-FFF2-40B4-BE49-F238E27FC236}">
                <a16:creationId xmlns:a16="http://schemas.microsoft.com/office/drawing/2014/main" id="{A4CA7635-DA7A-5828-059A-26A132CE9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1783" y="1686612"/>
            <a:ext cx="3519418" cy="188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A machine on the field&#10;&#10;Description automatically generated with low confidence">
            <a:extLst>
              <a:ext uri="{FF2B5EF4-FFF2-40B4-BE49-F238E27FC236}">
                <a16:creationId xmlns:a16="http://schemas.microsoft.com/office/drawing/2014/main" id="{A8DBC669-9060-E609-901C-D4C4A88D463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1362" y="3635726"/>
            <a:ext cx="3519419" cy="1876925"/>
          </a:xfrm>
          <a:prstGeom prst="rect">
            <a:avLst/>
          </a:prstGeom>
          <a:noFill/>
        </p:spPr>
      </p:pic>
      <p:pic>
        <p:nvPicPr>
          <p:cNvPr id="2058" name="Picture 10" descr="The ugliest building in downtown Seattle' or 'a piece of public art'?  Either way, King County is closing it down | The Seattle Times">
            <a:extLst>
              <a:ext uri="{FF2B5EF4-FFF2-40B4-BE49-F238E27FC236}">
                <a16:creationId xmlns:a16="http://schemas.microsoft.com/office/drawing/2014/main" id="{56ECB5B3-B099-4CED-35CE-84764A806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1786" y="3635726"/>
            <a:ext cx="3519418" cy="1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F5C4C7-769F-ECA4-26EA-236726C10ACD}"/>
              </a:ext>
            </a:extLst>
          </p:cNvPr>
          <p:cNvSpPr txBox="1"/>
          <p:nvPr/>
        </p:nvSpPr>
        <p:spPr>
          <a:xfrm>
            <a:off x="514124" y="402836"/>
            <a:ext cx="11677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FALCON 4G </a:t>
            </a:r>
            <a:r>
              <a:rPr kumimoji="0" 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Thin" pitchFamily="2" charset="77"/>
                <a:ea typeface="+mn-ea"/>
                <a:cs typeface="+mn-cs"/>
              </a:rPr>
              <a:t>MOUNTING OPTIONS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4D6C1E-6C48-4AF6-C882-4E2D0B970D70}"/>
              </a:ext>
            </a:extLst>
          </p:cNvPr>
          <p:cNvSpPr/>
          <p:nvPr/>
        </p:nvSpPr>
        <p:spPr>
          <a:xfrm>
            <a:off x="842209" y="1698641"/>
            <a:ext cx="3519418" cy="1876926"/>
          </a:xfrm>
          <a:prstGeom prst="rect">
            <a:avLst/>
          </a:prstGeom>
          <a:solidFill>
            <a:srgbClr val="F793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27AD47-CAC2-5970-0C7D-77580CB3820A}"/>
              </a:ext>
            </a:extLst>
          </p:cNvPr>
          <p:cNvSpPr txBox="1"/>
          <p:nvPr/>
        </p:nvSpPr>
        <p:spPr>
          <a:xfrm>
            <a:off x="4421783" y="3100110"/>
            <a:ext cx="351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31D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VESSEL</a:t>
            </a: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srgbClr val="F7931D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D91012-8B33-EE44-04C0-6746D458100B}"/>
              </a:ext>
            </a:extLst>
          </p:cNvPr>
          <p:cNvSpPr txBox="1"/>
          <p:nvPr/>
        </p:nvSpPr>
        <p:spPr>
          <a:xfrm>
            <a:off x="8061513" y="3104711"/>
            <a:ext cx="351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31D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HELICOPTER</a:t>
            </a: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srgbClr val="F7931D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F535D5-9E30-A938-087B-E7A45101F611}"/>
              </a:ext>
            </a:extLst>
          </p:cNvPr>
          <p:cNvSpPr txBox="1"/>
          <p:nvPr/>
        </p:nvSpPr>
        <p:spPr>
          <a:xfrm>
            <a:off x="4421786" y="4295182"/>
            <a:ext cx="351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31D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BUILDING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E491A7-7084-C040-7F92-7EF3FCA08CF4}"/>
              </a:ext>
            </a:extLst>
          </p:cNvPr>
          <p:cNvSpPr txBox="1"/>
          <p:nvPr/>
        </p:nvSpPr>
        <p:spPr>
          <a:xfrm>
            <a:off x="8001361" y="4295181"/>
            <a:ext cx="351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31D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PORTABLE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199D4C-A78C-F57A-3B75-F7D4479F081F}"/>
              </a:ext>
            </a:extLst>
          </p:cNvPr>
          <p:cNvSpPr txBox="1"/>
          <p:nvPr/>
        </p:nvSpPr>
        <p:spPr>
          <a:xfrm>
            <a:off x="842208" y="4295181"/>
            <a:ext cx="351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7931D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VEHICLE</a:t>
            </a: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srgbClr val="F7931D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pic>
        <p:nvPicPr>
          <p:cNvPr id="2" name="Obrázok 3">
            <a:extLst>
              <a:ext uri="{FF2B5EF4-FFF2-40B4-BE49-F238E27FC236}">
                <a16:creationId xmlns:a16="http://schemas.microsoft.com/office/drawing/2014/main" id="{B5BFC9D0-5CA3-37B3-092E-B849C39E14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205" y="5508724"/>
            <a:ext cx="3519419" cy="3729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78145C-D379-3950-5A2A-79C7CE33CB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" y="1698641"/>
            <a:ext cx="3519419" cy="18769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BB14D3-18FA-B0A5-9F41-F3E00B090E96}"/>
              </a:ext>
            </a:extLst>
          </p:cNvPr>
          <p:cNvSpPr txBox="1"/>
          <p:nvPr/>
        </p:nvSpPr>
        <p:spPr>
          <a:xfrm>
            <a:off x="782049" y="3109107"/>
            <a:ext cx="351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7931D"/>
                </a:solidFill>
                <a:latin typeface="Montserrat" pitchFamily="2" charset="77"/>
              </a:rPr>
              <a:t>UAS (UAV/UGV)</a:t>
            </a:r>
            <a:endParaRPr kumimoji="0" lang="sk-SK" sz="2400" b="1" i="0" u="none" strike="noStrike" kern="1200" cap="none" spc="0" normalizeH="0" baseline="0" noProof="0" dirty="0">
              <a:ln>
                <a:noFill/>
              </a:ln>
              <a:solidFill>
                <a:srgbClr val="F7931D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42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F5C4C7-769F-ECA4-26EA-236726C10ACD}"/>
              </a:ext>
            </a:extLst>
          </p:cNvPr>
          <p:cNvSpPr txBox="1"/>
          <p:nvPr/>
        </p:nvSpPr>
        <p:spPr>
          <a:xfrm>
            <a:off x="514126" y="402836"/>
            <a:ext cx="8214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pc="300" dirty="0">
                <a:latin typeface="Montserrat Thin" pitchFamily="2" charset="77"/>
              </a:rPr>
              <a:t>ABOUT </a:t>
            </a:r>
            <a:r>
              <a:rPr lang="en-US" sz="2800" b="1" spc="300" dirty="0">
                <a:latin typeface="Montserrat" pitchFamily="2" charset="77"/>
              </a:rPr>
              <a:t>FALCON 4G</a:t>
            </a:r>
            <a:endParaRPr lang="en-US" sz="2800" b="1" spc="300" dirty="0">
              <a:effectLst/>
              <a:latin typeface="Montserrat" pitchFamily="2" charset="77"/>
            </a:endParaRPr>
          </a:p>
        </p:txBody>
      </p:sp>
      <p:sp>
        <p:nvSpPr>
          <p:cNvPr id="5" name="Pravouholník 4">
            <a:extLst>
              <a:ext uri="{FF2B5EF4-FFF2-40B4-BE49-F238E27FC236}">
                <a16:creationId xmlns:a16="http://schemas.microsoft.com/office/drawing/2014/main" id="{A15C47AB-2B80-67CE-E938-D2EE24CFA5EF}"/>
              </a:ext>
            </a:extLst>
          </p:cNvPr>
          <p:cNvSpPr/>
          <p:nvPr/>
        </p:nvSpPr>
        <p:spPr>
          <a:xfrm rot="10800000">
            <a:off x="3097" y="1699116"/>
            <a:ext cx="12192000" cy="4458476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Montserrat Light" pitchFamily="2" charset="77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7AB19AD-9861-EC55-DD52-AEBF6C3D47F1}"/>
              </a:ext>
            </a:extLst>
          </p:cNvPr>
          <p:cNvCxnSpPr>
            <a:cxnSpLocks/>
          </p:cNvCxnSpPr>
          <p:nvPr/>
        </p:nvCxnSpPr>
        <p:spPr>
          <a:xfrm flipH="1" flipV="1">
            <a:off x="1268206" y="4103731"/>
            <a:ext cx="934258" cy="638649"/>
          </a:xfrm>
          <a:prstGeom prst="line">
            <a:avLst/>
          </a:prstGeom>
          <a:ln>
            <a:solidFill>
              <a:srgbClr val="F7931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1E00697-A83A-306A-EE40-6A99728B8888}"/>
              </a:ext>
            </a:extLst>
          </p:cNvPr>
          <p:cNvSpPr txBox="1"/>
          <p:nvPr/>
        </p:nvSpPr>
        <p:spPr>
          <a:xfrm>
            <a:off x="0" y="3856921"/>
            <a:ext cx="12651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1" dirty="0">
                <a:latin typeface="Montserrat ExtraLight" pitchFamily="2" charset="77"/>
              </a:rPr>
              <a:t>TRIPOD</a:t>
            </a:r>
            <a:endParaRPr lang="en-US" sz="1200" dirty="0">
              <a:latin typeface="Montserrat Light" pitchFamily="2" charset="77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F0AAE93-B076-DA98-7DB0-A65A6A3A9DC0}"/>
              </a:ext>
            </a:extLst>
          </p:cNvPr>
          <p:cNvCxnSpPr>
            <a:cxnSpLocks/>
          </p:cNvCxnSpPr>
          <p:nvPr/>
        </p:nvCxnSpPr>
        <p:spPr>
          <a:xfrm flipH="1">
            <a:off x="1621277" y="2937164"/>
            <a:ext cx="1245360" cy="0"/>
          </a:xfrm>
          <a:prstGeom prst="line">
            <a:avLst/>
          </a:prstGeom>
          <a:ln>
            <a:solidFill>
              <a:srgbClr val="F7931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39E8285-D630-9E96-2F80-1AAB8F90179A}"/>
              </a:ext>
            </a:extLst>
          </p:cNvPr>
          <p:cNvSpPr txBox="1"/>
          <p:nvPr/>
        </p:nvSpPr>
        <p:spPr>
          <a:xfrm>
            <a:off x="7150" y="2829442"/>
            <a:ext cx="1529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Montserrat ExtraLight" pitchFamily="2" charset="77"/>
              </a:rPr>
              <a:t> </a:t>
            </a:r>
            <a:r>
              <a:rPr lang="en-US" sz="1200" b="1" dirty="0">
                <a:latin typeface="Montserrat ExtraLight" pitchFamily="2" charset="77"/>
              </a:rPr>
              <a:t>P/T POSITIONER</a:t>
            </a:r>
            <a:r>
              <a:rPr lang="en-US" sz="1200" dirty="0">
                <a:latin typeface="Montserrat ExtraLight" pitchFamily="2" charset="77"/>
              </a:rPr>
              <a:t> 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6D84DC8-C405-7525-FE68-9394E29E2202}"/>
              </a:ext>
            </a:extLst>
          </p:cNvPr>
          <p:cNvCxnSpPr>
            <a:cxnSpLocks/>
          </p:cNvCxnSpPr>
          <p:nvPr/>
        </p:nvCxnSpPr>
        <p:spPr>
          <a:xfrm>
            <a:off x="6630219" y="2110927"/>
            <a:ext cx="0" cy="36916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0F835CF-7DCC-7974-DD05-37D561A69A91}"/>
              </a:ext>
            </a:extLst>
          </p:cNvPr>
          <p:cNvSpPr txBox="1"/>
          <p:nvPr/>
        </p:nvSpPr>
        <p:spPr>
          <a:xfrm>
            <a:off x="7175151" y="2110927"/>
            <a:ext cx="4475015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Montserrat ExtraLight" pitchFamily="2" charset="77"/>
              </a:rPr>
              <a:t>DETECTION RANGE UP TO 6 KM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8A9C70F-2CA7-6680-BBC7-1B4257E92011}"/>
              </a:ext>
            </a:extLst>
          </p:cNvPr>
          <p:cNvSpPr txBox="1"/>
          <p:nvPr/>
        </p:nvSpPr>
        <p:spPr>
          <a:xfrm>
            <a:off x="5275015" y="2172595"/>
            <a:ext cx="1155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Montserrat ExtraLight" pitchFamily="2" charset="77"/>
              </a:rPr>
              <a:t>DETECTOR</a:t>
            </a:r>
            <a:endParaRPr lang="sk-SK" sz="1400" b="1" dirty="0">
              <a:latin typeface="Montserrat Light" pitchFamily="2" charset="7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F28D3DD-51F7-56FE-0BAA-9DFF0D05DDD5}"/>
              </a:ext>
            </a:extLst>
          </p:cNvPr>
          <p:cNvSpPr txBox="1"/>
          <p:nvPr/>
        </p:nvSpPr>
        <p:spPr>
          <a:xfrm>
            <a:off x="-166998" y="1801963"/>
            <a:ext cx="17882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b="1" dirty="0">
                <a:latin typeface="Montserrat ExtraLight" pitchFamily="2" charset="77"/>
              </a:rPr>
              <a:t> TELESCOPIC SIGHT</a:t>
            </a:r>
            <a:endParaRPr lang="sk-SK" sz="1200" b="1" dirty="0">
              <a:latin typeface="Montserrat ExtraLight" pitchFamily="2" charset="7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E551BD-A493-8732-0D4A-F9778DAC5439}"/>
              </a:ext>
            </a:extLst>
          </p:cNvPr>
          <p:cNvSpPr txBox="1"/>
          <p:nvPr/>
        </p:nvSpPr>
        <p:spPr>
          <a:xfrm>
            <a:off x="7175149" y="4456849"/>
            <a:ext cx="4475015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latin typeface="Montserrat ExtraLight" pitchFamily="2" charset="77"/>
              </a:rPr>
              <a:t>NEW MULTILINE ALGORITHM</a:t>
            </a:r>
          </a:p>
          <a:p>
            <a:pPr algn="ctr"/>
            <a:endParaRPr lang="en-GB" sz="1600" dirty="0">
              <a:latin typeface="Montserrat ExtraLight" pitchFamily="2" charset="77"/>
            </a:endParaRPr>
          </a:p>
          <a:p>
            <a:pPr algn="ctr"/>
            <a:r>
              <a:rPr lang="en-GB" sz="1600" b="1" dirty="0">
                <a:latin typeface="Montserrat ExtraLight" pitchFamily="2" charset="77"/>
              </a:rPr>
              <a:t>FOR FASTER DETECTION </a:t>
            </a:r>
            <a:r>
              <a:rPr lang="en-GB" sz="1600" dirty="0">
                <a:latin typeface="Montserrat ExtraLight" pitchFamily="2" charset="77"/>
              </a:rPr>
              <a:t>- THE</a:t>
            </a:r>
          </a:p>
          <a:p>
            <a:pPr algn="ctr"/>
            <a:r>
              <a:rPr lang="en-GB" sz="1600" dirty="0">
                <a:latin typeface="Montserrat ExtraLight" pitchFamily="2" charset="77"/>
              </a:rPr>
              <a:t>WHOLE LIBRARY IN </a:t>
            </a:r>
            <a:r>
              <a:rPr lang="en-GB" sz="1600" b="1" dirty="0">
                <a:latin typeface="Montserrat ExtraLight" pitchFamily="2" charset="77"/>
              </a:rPr>
              <a:t>8 SECONDS</a:t>
            </a:r>
          </a:p>
          <a:p>
            <a:pPr algn="ctr"/>
            <a:endParaRPr lang="en-US" sz="1600" dirty="0">
              <a:latin typeface="Montserrat ExtraLight" pitchFamily="2" charset="7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E5D3039-AE6E-6997-86D0-D3CE2E188D86}"/>
              </a:ext>
            </a:extLst>
          </p:cNvPr>
          <p:cNvSpPr txBox="1"/>
          <p:nvPr/>
        </p:nvSpPr>
        <p:spPr>
          <a:xfrm>
            <a:off x="7186809" y="3549145"/>
            <a:ext cx="447501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Montserrat ExtraLight" panose="00000300000000000000" pitchFamily="2" charset="0"/>
              </a:rPr>
              <a:t>BATTERY</a:t>
            </a:r>
            <a:r>
              <a:rPr lang="en-US" sz="1600" dirty="0">
                <a:latin typeface="Montserrat ExtraLight" panose="00000300000000000000" pitchFamily="2" charset="0"/>
              </a:rPr>
              <a:t> (NATO STANDARD BB 2590/U) OPERATED 25W 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01F106-903C-E983-74BE-3F0B2F4EDF1F}"/>
              </a:ext>
            </a:extLst>
          </p:cNvPr>
          <p:cNvCxnSpPr>
            <a:cxnSpLocks/>
          </p:cNvCxnSpPr>
          <p:nvPr/>
        </p:nvCxnSpPr>
        <p:spPr>
          <a:xfrm flipH="1">
            <a:off x="1701800" y="1939873"/>
            <a:ext cx="1164837" cy="0"/>
          </a:xfrm>
          <a:prstGeom prst="line">
            <a:avLst/>
          </a:prstGeom>
          <a:ln>
            <a:solidFill>
              <a:srgbClr val="F7931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435F788-BED7-652B-8B35-CA19B24F34AF}"/>
              </a:ext>
            </a:extLst>
          </p:cNvPr>
          <p:cNvCxnSpPr>
            <a:cxnSpLocks/>
          </p:cNvCxnSpPr>
          <p:nvPr/>
        </p:nvCxnSpPr>
        <p:spPr>
          <a:xfrm>
            <a:off x="4125031" y="2326484"/>
            <a:ext cx="1151834" cy="0"/>
          </a:xfrm>
          <a:prstGeom prst="line">
            <a:avLst/>
          </a:prstGeom>
          <a:ln>
            <a:solidFill>
              <a:srgbClr val="F7931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6B233E2-478D-D032-F33A-1E6494B1CD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37" y="527129"/>
            <a:ext cx="4441227" cy="68592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4023FA-7CD2-2FFB-4294-6635B0C7FAB3}"/>
              </a:ext>
            </a:extLst>
          </p:cNvPr>
          <p:cNvCxnSpPr>
            <a:cxnSpLocks/>
          </p:cNvCxnSpPr>
          <p:nvPr/>
        </p:nvCxnSpPr>
        <p:spPr>
          <a:xfrm>
            <a:off x="4214547" y="3594459"/>
            <a:ext cx="1173882" cy="0"/>
          </a:xfrm>
          <a:prstGeom prst="line">
            <a:avLst/>
          </a:prstGeom>
          <a:ln>
            <a:solidFill>
              <a:srgbClr val="F7931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B5B5AE-3BF5-EDDB-CB48-E3E2F354A73C}"/>
              </a:ext>
            </a:extLst>
          </p:cNvPr>
          <p:cNvSpPr txBox="1"/>
          <p:nvPr/>
        </p:nvSpPr>
        <p:spPr>
          <a:xfrm>
            <a:off x="5388429" y="3245952"/>
            <a:ext cx="12651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Montserrat ExtraLight" pitchFamily="2" charset="77"/>
              </a:rPr>
              <a:t>HOT SWAP BATTERY  and FALCON INTERFACE UNIT (FIU)</a:t>
            </a:r>
            <a:endParaRPr lang="sk-SK" sz="1400" b="1" dirty="0">
              <a:latin typeface="Montserrat Light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2B49F-1808-AE52-0396-9A88AC2F9ADC}"/>
              </a:ext>
            </a:extLst>
          </p:cNvPr>
          <p:cNvSpPr txBox="1"/>
          <p:nvPr/>
        </p:nvSpPr>
        <p:spPr>
          <a:xfrm>
            <a:off x="7175150" y="2829442"/>
            <a:ext cx="4475015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Montserrat ExtraLight" pitchFamily="2" charset="77"/>
              </a:rPr>
              <a:t>NO CALIBRATION NEEDED</a:t>
            </a:r>
          </a:p>
        </p:txBody>
      </p:sp>
    </p:spTree>
    <p:extLst>
      <p:ext uri="{BB962C8B-B14F-4D97-AF65-F5344CB8AC3E}">
        <p14:creationId xmlns:p14="http://schemas.microsoft.com/office/powerpoint/2010/main" val="553679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holník 4">
            <a:extLst>
              <a:ext uri="{FF2B5EF4-FFF2-40B4-BE49-F238E27FC236}">
                <a16:creationId xmlns:a16="http://schemas.microsoft.com/office/drawing/2014/main" id="{9BD9BDC2-B774-320B-02AA-7F617195CB52}"/>
              </a:ext>
            </a:extLst>
          </p:cNvPr>
          <p:cNvSpPr/>
          <p:nvPr/>
        </p:nvSpPr>
        <p:spPr>
          <a:xfrm rot="10800000">
            <a:off x="0" y="1302327"/>
            <a:ext cx="12192000" cy="4571999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Montserrat Light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F5C4C7-769F-ECA4-26EA-236726C10ACD}"/>
              </a:ext>
            </a:extLst>
          </p:cNvPr>
          <p:cNvSpPr txBox="1"/>
          <p:nvPr/>
        </p:nvSpPr>
        <p:spPr>
          <a:xfrm>
            <a:off x="514126" y="402836"/>
            <a:ext cx="8214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spc="300" dirty="0">
                <a:latin typeface="Montserrat Thin" pitchFamily="2" charset="77"/>
              </a:rPr>
              <a:t>ADVANTAGES OF </a:t>
            </a:r>
            <a:r>
              <a:rPr lang="en-US" sz="2800" b="1" spc="300" dirty="0">
                <a:latin typeface="Montserrat" pitchFamily="2" charset="77"/>
              </a:rPr>
              <a:t>FALCON 4G</a:t>
            </a:r>
            <a:endParaRPr lang="en-US" sz="2800" b="1" spc="300" dirty="0">
              <a:effectLst/>
              <a:latin typeface="Montserrat" pitchFamily="2" charset="77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CD62036-9606-6706-22EC-AE5EEA27021F}"/>
              </a:ext>
            </a:extLst>
          </p:cNvPr>
          <p:cNvSpPr/>
          <p:nvPr/>
        </p:nvSpPr>
        <p:spPr>
          <a:xfrm>
            <a:off x="727414" y="1907259"/>
            <a:ext cx="636073" cy="636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endParaRPr lang="sk-SK" dirty="0">
              <a:latin typeface="Montserrat 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3105C-FFF8-8E1B-185D-66D1A56B8CFD}"/>
              </a:ext>
            </a:extLst>
          </p:cNvPr>
          <p:cNvSpPr txBox="1"/>
          <p:nvPr/>
        </p:nvSpPr>
        <p:spPr>
          <a:xfrm>
            <a:off x="1555450" y="2935147"/>
            <a:ext cx="35051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Montserrat ExtraLight" pitchFamily="2" charset="77"/>
              </a:rPr>
              <a:t>E</a:t>
            </a:r>
            <a:r>
              <a:rPr lang="sk-SK" sz="1600" dirty="0">
                <a:latin typeface="Montserrat ExtraLight" pitchFamily="2" charset="77"/>
              </a:rPr>
              <a:t>YE SAFE CLASS  1</a:t>
            </a:r>
            <a:r>
              <a:rPr lang="en-US" sz="1600" dirty="0">
                <a:latin typeface="Montserrat ExtraLight" pitchFamily="2" charset="77"/>
              </a:rPr>
              <a:t> 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082CAC0-0DDC-E3A9-87E1-4CD58D1CD732}"/>
              </a:ext>
            </a:extLst>
          </p:cNvPr>
          <p:cNvSpPr/>
          <p:nvPr/>
        </p:nvSpPr>
        <p:spPr>
          <a:xfrm>
            <a:off x="739181" y="2752146"/>
            <a:ext cx="636073" cy="636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endParaRPr lang="sk-SK" dirty="0">
              <a:latin typeface="Montserrat Light" pitchFamily="2" charset="7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1D6FD26-9CC0-4F55-FFC1-10D80F2ED49B}"/>
              </a:ext>
            </a:extLst>
          </p:cNvPr>
          <p:cNvSpPr txBox="1"/>
          <p:nvPr/>
        </p:nvSpPr>
        <p:spPr>
          <a:xfrm>
            <a:off x="1414102" y="2046751"/>
            <a:ext cx="4471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Montserrat ExtraLight" pitchFamily="2" charset="77"/>
              </a:rPr>
              <a:t>UNDETECTABLE LASER TECHNOLOGY</a:t>
            </a:r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2202789C-085E-A04A-A298-7FA6430090C7}"/>
              </a:ext>
            </a:extLst>
          </p:cNvPr>
          <p:cNvSpPr/>
          <p:nvPr/>
        </p:nvSpPr>
        <p:spPr>
          <a:xfrm>
            <a:off x="739181" y="3674784"/>
            <a:ext cx="636073" cy="636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endParaRPr lang="sk-SK" dirty="0">
              <a:latin typeface="Montserrat Light" pitchFamily="2" charset="77"/>
            </a:endParaRPr>
          </a:p>
        </p:txBody>
      </p:sp>
      <p:sp>
        <p:nvSpPr>
          <p:cNvPr id="1045" name="TextBox 1044">
            <a:extLst>
              <a:ext uri="{FF2B5EF4-FFF2-40B4-BE49-F238E27FC236}">
                <a16:creationId xmlns:a16="http://schemas.microsoft.com/office/drawing/2014/main" id="{9BB22121-6E8F-C596-06A3-24A8A326343F}"/>
              </a:ext>
            </a:extLst>
          </p:cNvPr>
          <p:cNvSpPr txBox="1"/>
          <p:nvPr/>
        </p:nvSpPr>
        <p:spPr>
          <a:xfrm>
            <a:off x="1555450" y="3823543"/>
            <a:ext cx="35051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Montserrat ExtraLight" pitchFamily="2" charset="77"/>
              </a:rPr>
              <a:t>30 x </a:t>
            </a:r>
            <a:r>
              <a:rPr lang="en-US" sz="1600" b="1" dirty="0">
                <a:latin typeface="Montserrat ExtraLight" pitchFamily="2" charset="77"/>
              </a:rPr>
              <a:t>BETTER SENSITIVITY </a:t>
            </a:r>
            <a:r>
              <a:rPr lang="en-US" sz="1600" dirty="0">
                <a:latin typeface="Montserrat ExtraLight" pitchFamily="2" charset="77"/>
              </a:rPr>
              <a:t>DUE TO THE </a:t>
            </a:r>
            <a:r>
              <a:rPr lang="en-US" sz="1600" b="1" dirty="0">
                <a:latin typeface="Montserrat ExtraLight" pitchFamily="2" charset="77"/>
              </a:rPr>
              <a:t>LASER</a:t>
            </a:r>
            <a:r>
              <a:rPr lang="en-US" sz="1600" dirty="0">
                <a:latin typeface="Montserrat ExtraLight" pitchFamily="2" charset="77"/>
              </a:rPr>
              <a:t> TECHNOLOGY</a:t>
            </a:r>
          </a:p>
        </p:txBody>
      </p:sp>
      <p:sp>
        <p:nvSpPr>
          <p:cNvPr id="1079" name="Oval 1078">
            <a:extLst>
              <a:ext uri="{FF2B5EF4-FFF2-40B4-BE49-F238E27FC236}">
                <a16:creationId xmlns:a16="http://schemas.microsoft.com/office/drawing/2014/main" id="{8101548F-5FC0-84B0-F2DA-9CF977B3DF0A}"/>
              </a:ext>
            </a:extLst>
          </p:cNvPr>
          <p:cNvSpPr/>
          <p:nvPr/>
        </p:nvSpPr>
        <p:spPr>
          <a:xfrm>
            <a:off x="739181" y="4609339"/>
            <a:ext cx="636073" cy="636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endParaRPr lang="sk-SK" dirty="0">
              <a:latin typeface="Montserrat Light" pitchFamily="2" charset="77"/>
            </a:endParaRPr>
          </a:p>
        </p:txBody>
      </p:sp>
      <p:sp>
        <p:nvSpPr>
          <p:cNvPr id="1080" name="TextBox 1079">
            <a:extLst>
              <a:ext uri="{FF2B5EF4-FFF2-40B4-BE49-F238E27FC236}">
                <a16:creationId xmlns:a16="http://schemas.microsoft.com/office/drawing/2014/main" id="{8D723802-BC0D-3E0E-9BE9-9C626F48BFC0}"/>
              </a:ext>
            </a:extLst>
          </p:cNvPr>
          <p:cNvSpPr txBox="1"/>
          <p:nvPr/>
        </p:nvSpPr>
        <p:spPr>
          <a:xfrm>
            <a:off x="1555450" y="4758098"/>
            <a:ext cx="4471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Montserrat ExtraLight" pitchFamily="2" charset="77"/>
              </a:rPr>
              <a:t>LONG DETECTION RANGE </a:t>
            </a:r>
          </a:p>
        </p:txBody>
      </p:sp>
      <p:cxnSp>
        <p:nvCxnSpPr>
          <p:cNvPr id="1114" name="Straight Connector 1113">
            <a:extLst>
              <a:ext uri="{FF2B5EF4-FFF2-40B4-BE49-F238E27FC236}">
                <a16:creationId xmlns:a16="http://schemas.microsoft.com/office/drawing/2014/main" id="{EE659DE5-7E3B-512D-E16E-34245BE19693}"/>
              </a:ext>
            </a:extLst>
          </p:cNvPr>
          <p:cNvCxnSpPr>
            <a:cxnSpLocks/>
          </p:cNvCxnSpPr>
          <p:nvPr/>
        </p:nvCxnSpPr>
        <p:spPr>
          <a:xfrm>
            <a:off x="6048326" y="1542392"/>
            <a:ext cx="0" cy="40409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" name="Oval 1115">
            <a:extLst>
              <a:ext uri="{FF2B5EF4-FFF2-40B4-BE49-F238E27FC236}">
                <a16:creationId xmlns:a16="http://schemas.microsoft.com/office/drawing/2014/main" id="{64D17A38-055F-678D-971E-A4022722C8F9}"/>
              </a:ext>
            </a:extLst>
          </p:cNvPr>
          <p:cNvSpPr/>
          <p:nvPr/>
        </p:nvSpPr>
        <p:spPr>
          <a:xfrm>
            <a:off x="6593063" y="1817591"/>
            <a:ext cx="636073" cy="636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endParaRPr lang="sk-SK" dirty="0">
              <a:latin typeface="Montserrat Light" pitchFamily="2" charset="77"/>
            </a:endParaRPr>
          </a:p>
        </p:txBody>
      </p:sp>
      <p:sp>
        <p:nvSpPr>
          <p:cNvPr id="1117" name="TextBox 1116">
            <a:extLst>
              <a:ext uri="{FF2B5EF4-FFF2-40B4-BE49-F238E27FC236}">
                <a16:creationId xmlns:a16="http://schemas.microsoft.com/office/drawing/2014/main" id="{A2510B70-19C7-FCB4-A283-0BE49469D572}"/>
              </a:ext>
            </a:extLst>
          </p:cNvPr>
          <p:cNvSpPr txBox="1"/>
          <p:nvPr/>
        </p:nvSpPr>
        <p:spPr>
          <a:xfrm>
            <a:off x="7409332" y="1843239"/>
            <a:ext cx="35051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Montserrat ExtraLight" pitchFamily="2" charset="77"/>
              </a:rPr>
              <a:t>INDEPENDENT OF THE BACKGROUND TEMPERATURE</a:t>
            </a:r>
          </a:p>
        </p:txBody>
      </p:sp>
      <p:sp>
        <p:nvSpPr>
          <p:cNvPr id="1151" name="Oval 1150">
            <a:extLst>
              <a:ext uri="{FF2B5EF4-FFF2-40B4-BE49-F238E27FC236}">
                <a16:creationId xmlns:a16="http://schemas.microsoft.com/office/drawing/2014/main" id="{21252483-EBEB-50D7-8F79-9A97BFE9DE57}"/>
              </a:ext>
            </a:extLst>
          </p:cNvPr>
          <p:cNvSpPr/>
          <p:nvPr/>
        </p:nvSpPr>
        <p:spPr>
          <a:xfrm>
            <a:off x="6593063" y="2752146"/>
            <a:ext cx="636073" cy="636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endParaRPr lang="sk-SK" dirty="0">
              <a:latin typeface="Montserrat Light" pitchFamily="2" charset="77"/>
            </a:endParaRPr>
          </a:p>
        </p:txBody>
      </p:sp>
      <p:sp>
        <p:nvSpPr>
          <p:cNvPr id="1152" name="TextBox 1151">
            <a:extLst>
              <a:ext uri="{FF2B5EF4-FFF2-40B4-BE49-F238E27FC236}">
                <a16:creationId xmlns:a16="http://schemas.microsoft.com/office/drawing/2014/main" id="{C447FD08-1668-2410-409A-E1D4A7135F3B}"/>
              </a:ext>
            </a:extLst>
          </p:cNvPr>
          <p:cNvSpPr txBox="1"/>
          <p:nvPr/>
        </p:nvSpPr>
        <p:spPr>
          <a:xfrm>
            <a:off x="7409332" y="2791259"/>
            <a:ext cx="44712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Montserrat ExtraLight" pitchFamily="2" charset="77"/>
              </a:rPr>
              <a:t>DETECTION IN VARIOUS WEATHER CONDITIONS </a:t>
            </a:r>
          </a:p>
        </p:txBody>
      </p:sp>
      <p:sp>
        <p:nvSpPr>
          <p:cNvPr id="1186" name="Oval 1185">
            <a:extLst>
              <a:ext uri="{FF2B5EF4-FFF2-40B4-BE49-F238E27FC236}">
                <a16:creationId xmlns:a16="http://schemas.microsoft.com/office/drawing/2014/main" id="{3BF73647-E43A-2CFE-9C69-B2031B9ADF8F}"/>
              </a:ext>
            </a:extLst>
          </p:cNvPr>
          <p:cNvSpPr/>
          <p:nvPr/>
        </p:nvSpPr>
        <p:spPr>
          <a:xfrm>
            <a:off x="6593063" y="3674784"/>
            <a:ext cx="636073" cy="636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endParaRPr lang="sk-SK" dirty="0">
              <a:latin typeface="Montserrat Light" pitchFamily="2" charset="77"/>
            </a:endParaRPr>
          </a:p>
        </p:txBody>
      </p:sp>
      <p:sp>
        <p:nvSpPr>
          <p:cNvPr id="1187" name="TextBox 1186">
            <a:extLst>
              <a:ext uri="{FF2B5EF4-FFF2-40B4-BE49-F238E27FC236}">
                <a16:creationId xmlns:a16="http://schemas.microsoft.com/office/drawing/2014/main" id="{141709B5-9E74-D326-7684-61CF1C1EEC17}"/>
              </a:ext>
            </a:extLst>
          </p:cNvPr>
          <p:cNvSpPr txBox="1"/>
          <p:nvPr/>
        </p:nvSpPr>
        <p:spPr>
          <a:xfrm>
            <a:off x="7409332" y="3823543"/>
            <a:ext cx="35051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Montserrat ExtraLight" pitchFamily="2" charset="77"/>
              </a:rPr>
              <a:t>DETECTION ON THE MOVE</a:t>
            </a:r>
          </a:p>
        </p:txBody>
      </p:sp>
      <p:sp>
        <p:nvSpPr>
          <p:cNvPr id="1221" name="Oval 1220">
            <a:extLst>
              <a:ext uri="{FF2B5EF4-FFF2-40B4-BE49-F238E27FC236}">
                <a16:creationId xmlns:a16="http://schemas.microsoft.com/office/drawing/2014/main" id="{28C85888-1F25-9720-ED15-8620951C40C2}"/>
              </a:ext>
            </a:extLst>
          </p:cNvPr>
          <p:cNvSpPr/>
          <p:nvPr/>
        </p:nvSpPr>
        <p:spPr>
          <a:xfrm>
            <a:off x="6593063" y="4609339"/>
            <a:ext cx="636073" cy="636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endParaRPr lang="sk-SK" dirty="0">
              <a:latin typeface="Montserrat Light" pitchFamily="2" charset="77"/>
            </a:endParaRPr>
          </a:p>
        </p:txBody>
      </p:sp>
      <p:sp>
        <p:nvSpPr>
          <p:cNvPr id="1222" name="TextBox 1221">
            <a:extLst>
              <a:ext uri="{FF2B5EF4-FFF2-40B4-BE49-F238E27FC236}">
                <a16:creationId xmlns:a16="http://schemas.microsoft.com/office/drawing/2014/main" id="{E28C4CCA-E088-9743-37B0-07A77AAE6997}"/>
              </a:ext>
            </a:extLst>
          </p:cNvPr>
          <p:cNvSpPr txBox="1"/>
          <p:nvPr/>
        </p:nvSpPr>
        <p:spPr>
          <a:xfrm>
            <a:off x="7409332" y="4758098"/>
            <a:ext cx="44712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600" b="1" dirty="0">
                <a:latin typeface="Montserrat ExtraLight" pitchFamily="2" charset="77"/>
              </a:rPr>
              <a:t>MIL S</a:t>
            </a:r>
            <a:r>
              <a:rPr lang="en-GB" sz="1600" b="1" dirty="0">
                <a:latin typeface="Montserrat ExtraLight" pitchFamily="2" charset="77"/>
              </a:rPr>
              <a:t>TANDARD</a:t>
            </a:r>
            <a:endParaRPr lang="en-US" sz="1600" b="1" dirty="0">
              <a:latin typeface="Montserrat ExtraLight" pitchFamily="2" charset="77"/>
            </a:endParaRPr>
          </a:p>
        </p:txBody>
      </p:sp>
      <p:pic>
        <p:nvPicPr>
          <p:cNvPr id="1256" name="Graphic 1255">
            <a:extLst>
              <a:ext uri="{FF2B5EF4-FFF2-40B4-BE49-F238E27FC236}">
                <a16:creationId xmlns:a16="http://schemas.microsoft.com/office/drawing/2014/main" id="{6192B9CC-2E8B-8489-B5EF-51ABABC76E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519" y="3807271"/>
            <a:ext cx="371097" cy="371097"/>
          </a:xfrm>
          <a:prstGeom prst="rect">
            <a:avLst/>
          </a:prstGeom>
        </p:spPr>
      </p:pic>
      <p:pic>
        <p:nvPicPr>
          <p:cNvPr id="1257" name="Graphic 1256">
            <a:extLst>
              <a:ext uri="{FF2B5EF4-FFF2-40B4-BE49-F238E27FC236}">
                <a16:creationId xmlns:a16="http://schemas.microsoft.com/office/drawing/2014/main" id="{4ACD1A7A-A7F0-AAD6-789D-D09D722CED0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06501" y="2864505"/>
            <a:ext cx="409196" cy="409196"/>
          </a:xfrm>
          <a:prstGeom prst="rect">
            <a:avLst/>
          </a:prstGeom>
        </p:spPr>
      </p:pic>
      <p:pic>
        <p:nvPicPr>
          <p:cNvPr id="1259" name="Picture 1258" descr="Shape&#10;&#10;Description automatically generated with low confidence">
            <a:extLst>
              <a:ext uri="{FF2B5EF4-FFF2-40B4-BE49-F238E27FC236}">
                <a16:creationId xmlns:a16="http://schemas.microsoft.com/office/drawing/2014/main" id="{9D6CEE90-DB9E-773B-581D-F183D549975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59" y="4719559"/>
            <a:ext cx="415632" cy="415632"/>
          </a:xfrm>
          <a:prstGeom prst="rect">
            <a:avLst/>
          </a:prstGeom>
        </p:spPr>
      </p:pic>
      <p:pic>
        <p:nvPicPr>
          <p:cNvPr id="1261" name="Picture 1260" descr="Shape&#10;&#10;Description automatically generated with low confidence">
            <a:extLst>
              <a:ext uri="{FF2B5EF4-FFF2-40B4-BE49-F238E27FC236}">
                <a16:creationId xmlns:a16="http://schemas.microsoft.com/office/drawing/2014/main" id="{4894A224-9508-AD76-AC1E-47E39B11E00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247" y="1962757"/>
            <a:ext cx="356306" cy="356306"/>
          </a:xfrm>
          <a:prstGeom prst="rect">
            <a:avLst/>
          </a:prstGeom>
        </p:spPr>
      </p:pic>
      <p:pic>
        <p:nvPicPr>
          <p:cNvPr id="1262" name="Picture 1261" descr="Shape&#10;&#10;Description automatically generated with low confidence">
            <a:extLst>
              <a:ext uri="{FF2B5EF4-FFF2-40B4-BE49-F238E27FC236}">
                <a16:creationId xmlns:a16="http://schemas.microsoft.com/office/drawing/2014/main" id="{D9A9AF51-7ED9-3F77-0500-EF0A53E10A7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892" y="3764489"/>
            <a:ext cx="460661" cy="460661"/>
          </a:xfrm>
          <a:prstGeom prst="rect">
            <a:avLst/>
          </a:prstGeom>
        </p:spPr>
      </p:pic>
      <p:pic>
        <p:nvPicPr>
          <p:cNvPr id="1263" name="Picture 1262">
            <a:extLst>
              <a:ext uri="{FF2B5EF4-FFF2-40B4-BE49-F238E27FC236}">
                <a16:creationId xmlns:a16="http://schemas.microsoft.com/office/drawing/2014/main" id="{557B1877-FFD0-416D-5AF8-C71F2232234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407" y="4690285"/>
            <a:ext cx="415630" cy="415630"/>
          </a:xfrm>
          <a:prstGeom prst="rect">
            <a:avLst/>
          </a:prstGeom>
        </p:spPr>
      </p:pic>
      <p:pic>
        <p:nvPicPr>
          <p:cNvPr id="1265" name="Picture 1264" descr="Shape&#10;&#10;Description automatically generated with low confidence">
            <a:extLst>
              <a:ext uri="{FF2B5EF4-FFF2-40B4-BE49-F238E27FC236}">
                <a16:creationId xmlns:a16="http://schemas.microsoft.com/office/drawing/2014/main" id="{8D323AF5-2A24-2739-2F15-8C07DFE99B1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519" y="2011188"/>
            <a:ext cx="394478" cy="394478"/>
          </a:xfrm>
          <a:prstGeom prst="rect">
            <a:avLst/>
          </a:prstGeom>
        </p:spPr>
      </p:pic>
      <p:grpSp>
        <p:nvGrpSpPr>
          <p:cNvPr id="3" name="Graphic 24">
            <a:extLst>
              <a:ext uri="{FF2B5EF4-FFF2-40B4-BE49-F238E27FC236}">
                <a16:creationId xmlns:a16="http://schemas.microsoft.com/office/drawing/2014/main" id="{5079063D-ED71-E49A-A497-F1AEA1CFC0E7}"/>
              </a:ext>
            </a:extLst>
          </p:cNvPr>
          <p:cNvGrpSpPr/>
          <p:nvPr/>
        </p:nvGrpSpPr>
        <p:grpSpPr>
          <a:xfrm rot="5400000">
            <a:off x="926708" y="2849131"/>
            <a:ext cx="261018" cy="469030"/>
            <a:chOff x="6899651" y="5027241"/>
            <a:chExt cx="300690" cy="540317"/>
          </a:xfrm>
          <a:solidFill>
            <a:srgbClr val="000000"/>
          </a:solidFill>
        </p:grpSpPr>
        <p:grpSp>
          <p:nvGrpSpPr>
            <p:cNvPr id="5" name="Graphic 24">
              <a:extLst>
                <a:ext uri="{FF2B5EF4-FFF2-40B4-BE49-F238E27FC236}">
                  <a16:creationId xmlns:a16="http://schemas.microsoft.com/office/drawing/2014/main" id="{D8DC565C-040F-1BB4-630B-FFE7E8B80955}"/>
                </a:ext>
              </a:extLst>
            </p:cNvPr>
            <p:cNvGrpSpPr/>
            <p:nvPr/>
          </p:nvGrpSpPr>
          <p:grpSpPr>
            <a:xfrm>
              <a:off x="6899651" y="5027241"/>
              <a:ext cx="300690" cy="540317"/>
              <a:chOff x="6899651" y="5027241"/>
              <a:chExt cx="300690" cy="540317"/>
            </a:xfrm>
            <a:solidFill>
              <a:srgbClr val="000000"/>
            </a:solidFill>
          </p:grpSpPr>
          <p:grpSp>
            <p:nvGrpSpPr>
              <p:cNvPr id="8" name="Graphic 24">
                <a:extLst>
                  <a:ext uri="{FF2B5EF4-FFF2-40B4-BE49-F238E27FC236}">
                    <a16:creationId xmlns:a16="http://schemas.microsoft.com/office/drawing/2014/main" id="{1676EEF1-F074-BC47-9A5D-94CADEFAC7C4}"/>
                  </a:ext>
                </a:extLst>
              </p:cNvPr>
              <p:cNvGrpSpPr/>
              <p:nvPr/>
            </p:nvGrpSpPr>
            <p:grpSpPr>
              <a:xfrm>
                <a:off x="6998338" y="5027241"/>
                <a:ext cx="103178" cy="402065"/>
                <a:chOff x="6998338" y="5027241"/>
                <a:chExt cx="103178" cy="402065"/>
              </a:xfrm>
              <a:solidFill>
                <a:srgbClr val="000000"/>
              </a:solidFill>
            </p:grpSpPr>
            <p:sp>
              <p:nvSpPr>
                <p:cNvPr id="1031" name="Freeform 43">
                  <a:extLst>
                    <a:ext uri="{FF2B5EF4-FFF2-40B4-BE49-F238E27FC236}">
                      <a16:creationId xmlns:a16="http://schemas.microsoft.com/office/drawing/2014/main" id="{9B257EA0-9213-BE8E-F0B7-98D12260651B}"/>
                    </a:ext>
                  </a:extLst>
                </p:cNvPr>
                <p:cNvSpPr/>
                <p:nvPr/>
              </p:nvSpPr>
              <p:spPr>
                <a:xfrm>
                  <a:off x="6998338" y="5027241"/>
                  <a:ext cx="103178" cy="185801"/>
                </a:xfrm>
                <a:custGeom>
                  <a:avLst/>
                  <a:gdLst>
                    <a:gd name="connsiteX0" fmla="*/ 103178 w 103178"/>
                    <a:gd name="connsiteY0" fmla="*/ 84780 h 185801"/>
                    <a:gd name="connsiteX1" fmla="*/ 103178 w 103178"/>
                    <a:gd name="connsiteY1" fmla="*/ 25694 h 185801"/>
                    <a:gd name="connsiteX2" fmla="*/ 90263 w 103178"/>
                    <a:gd name="connsiteY2" fmla="*/ 7035 h 185801"/>
                    <a:gd name="connsiteX3" fmla="*/ 12916 w 103178"/>
                    <a:gd name="connsiteY3" fmla="*/ 7035 h 185801"/>
                    <a:gd name="connsiteX4" fmla="*/ 0 w 103178"/>
                    <a:gd name="connsiteY4" fmla="*/ 25694 h 185801"/>
                    <a:gd name="connsiteX5" fmla="*/ 0 w 103178"/>
                    <a:gd name="connsiteY5" fmla="*/ 157448 h 185801"/>
                    <a:gd name="connsiteX6" fmla="*/ 20979 w 103178"/>
                    <a:gd name="connsiteY6" fmla="*/ 185801 h 185801"/>
                    <a:gd name="connsiteX7" fmla="*/ 28224 w 103178"/>
                    <a:gd name="connsiteY7" fmla="*/ 171078 h 185801"/>
                    <a:gd name="connsiteX8" fmla="*/ 16415 w 103178"/>
                    <a:gd name="connsiteY8" fmla="*/ 157450 h 185801"/>
                    <a:gd name="connsiteX9" fmla="*/ 51589 w 103178"/>
                    <a:gd name="connsiteY9" fmla="*/ 138844 h 185801"/>
                    <a:gd name="connsiteX10" fmla="*/ 86763 w 103178"/>
                    <a:gd name="connsiteY10" fmla="*/ 157450 h 185801"/>
                    <a:gd name="connsiteX11" fmla="*/ 75324 w 103178"/>
                    <a:gd name="connsiteY11" fmla="*/ 170894 h 185801"/>
                    <a:gd name="connsiteX12" fmla="*/ 82728 w 103178"/>
                    <a:gd name="connsiteY12" fmla="*/ 185540 h 185801"/>
                    <a:gd name="connsiteX13" fmla="*/ 103179 w 103178"/>
                    <a:gd name="connsiteY13" fmla="*/ 157450 h 185801"/>
                    <a:gd name="connsiteX14" fmla="*/ 51590 w 103178"/>
                    <a:gd name="connsiteY14" fmla="*/ 122435 h 185801"/>
                    <a:gd name="connsiteX15" fmla="*/ 16416 w 103178"/>
                    <a:gd name="connsiteY15" fmla="*/ 131630 h 185801"/>
                    <a:gd name="connsiteX16" fmla="*/ 16416 w 103178"/>
                    <a:gd name="connsiteY16" fmla="*/ 25694 h 185801"/>
                    <a:gd name="connsiteX17" fmla="*/ 18699 w 103178"/>
                    <a:gd name="connsiteY17" fmla="*/ 22393 h 185801"/>
                    <a:gd name="connsiteX18" fmla="*/ 84485 w 103178"/>
                    <a:gd name="connsiteY18" fmla="*/ 22393 h 185801"/>
                    <a:gd name="connsiteX19" fmla="*/ 86766 w 103178"/>
                    <a:gd name="connsiteY19" fmla="*/ 25694 h 185801"/>
                    <a:gd name="connsiteX20" fmla="*/ 86766 w 103178"/>
                    <a:gd name="connsiteY20" fmla="*/ 84780 h 185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03178" h="185801">
                      <a:moveTo>
                        <a:pt x="103178" y="84780"/>
                      </a:moveTo>
                      <a:lnTo>
                        <a:pt x="103178" y="25694"/>
                      </a:lnTo>
                      <a:cubicBezTo>
                        <a:pt x="103178" y="17439"/>
                        <a:pt x="97987" y="9942"/>
                        <a:pt x="90263" y="7035"/>
                      </a:cubicBezTo>
                      <a:cubicBezTo>
                        <a:pt x="65323" y="-2345"/>
                        <a:pt x="37853" y="-2345"/>
                        <a:pt x="12916" y="7035"/>
                      </a:cubicBezTo>
                      <a:cubicBezTo>
                        <a:pt x="5191" y="9939"/>
                        <a:pt x="0" y="17439"/>
                        <a:pt x="0" y="25694"/>
                      </a:cubicBezTo>
                      <a:lnTo>
                        <a:pt x="0" y="157448"/>
                      </a:lnTo>
                      <a:cubicBezTo>
                        <a:pt x="0" y="168913"/>
                        <a:pt x="7646" y="179246"/>
                        <a:pt x="20979" y="185801"/>
                      </a:cubicBezTo>
                      <a:lnTo>
                        <a:pt x="28224" y="171078"/>
                      </a:lnTo>
                      <a:cubicBezTo>
                        <a:pt x="20829" y="167442"/>
                        <a:pt x="16415" y="162348"/>
                        <a:pt x="16415" y="157450"/>
                      </a:cubicBezTo>
                      <a:cubicBezTo>
                        <a:pt x="16415" y="148650"/>
                        <a:pt x="30860" y="138844"/>
                        <a:pt x="51589" y="138844"/>
                      </a:cubicBezTo>
                      <a:cubicBezTo>
                        <a:pt x="72317" y="138844"/>
                        <a:pt x="86763" y="148650"/>
                        <a:pt x="86763" y="157450"/>
                      </a:cubicBezTo>
                      <a:cubicBezTo>
                        <a:pt x="86763" y="162250"/>
                        <a:pt x="82486" y="167276"/>
                        <a:pt x="75324" y="170894"/>
                      </a:cubicBezTo>
                      <a:lnTo>
                        <a:pt x="82728" y="185540"/>
                      </a:lnTo>
                      <a:cubicBezTo>
                        <a:pt x="95724" y="178975"/>
                        <a:pt x="103179" y="168736"/>
                        <a:pt x="103179" y="157450"/>
                      </a:cubicBezTo>
                      <a:cubicBezTo>
                        <a:pt x="103179" y="137816"/>
                        <a:pt x="80518" y="122435"/>
                        <a:pt x="51590" y="122435"/>
                      </a:cubicBezTo>
                      <a:cubicBezTo>
                        <a:pt x="37871" y="122435"/>
                        <a:pt x="25567" y="125899"/>
                        <a:pt x="16416" y="131630"/>
                      </a:cubicBezTo>
                      <a:lnTo>
                        <a:pt x="16416" y="25694"/>
                      </a:lnTo>
                      <a:cubicBezTo>
                        <a:pt x="16416" y="24232"/>
                        <a:pt x="17333" y="22906"/>
                        <a:pt x="18699" y="22393"/>
                      </a:cubicBezTo>
                      <a:cubicBezTo>
                        <a:pt x="39911" y="14413"/>
                        <a:pt x="63274" y="14413"/>
                        <a:pt x="84485" y="22393"/>
                      </a:cubicBezTo>
                      <a:cubicBezTo>
                        <a:pt x="85848" y="22906"/>
                        <a:pt x="86766" y="24232"/>
                        <a:pt x="86766" y="25694"/>
                      </a:cubicBezTo>
                      <a:lnTo>
                        <a:pt x="86766" y="847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k-SK" dirty="0">
                    <a:latin typeface="Montserrat Light" pitchFamily="2" charset="77"/>
                  </a:endParaRPr>
                </a:p>
              </p:txBody>
            </p:sp>
            <p:sp>
              <p:nvSpPr>
                <p:cNvPr id="1032" name="Freeform 44">
                  <a:extLst>
                    <a:ext uri="{FF2B5EF4-FFF2-40B4-BE49-F238E27FC236}">
                      <a16:creationId xmlns:a16="http://schemas.microsoft.com/office/drawing/2014/main" id="{18962CAE-09D5-EEFB-0F44-D2419FFFF2C6}"/>
                    </a:ext>
                  </a:extLst>
                </p:cNvPr>
                <p:cNvSpPr/>
                <p:nvPr/>
              </p:nvSpPr>
              <p:spPr>
                <a:xfrm>
                  <a:off x="7032408" y="5394158"/>
                  <a:ext cx="35037" cy="35148"/>
                </a:xfrm>
                <a:custGeom>
                  <a:avLst/>
                  <a:gdLst>
                    <a:gd name="connsiteX0" fmla="*/ 35038 w 35037"/>
                    <a:gd name="connsiteY0" fmla="*/ 17574 h 35148"/>
                    <a:gd name="connsiteX1" fmla="*/ 17519 w 35037"/>
                    <a:gd name="connsiteY1" fmla="*/ 35148 h 35148"/>
                    <a:gd name="connsiteX2" fmla="*/ 0 w 35037"/>
                    <a:gd name="connsiteY2" fmla="*/ 17574 h 35148"/>
                    <a:gd name="connsiteX3" fmla="*/ 17519 w 35037"/>
                    <a:gd name="connsiteY3" fmla="*/ 0 h 35148"/>
                    <a:gd name="connsiteX4" fmla="*/ 35038 w 35037"/>
                    <a:gd name="connsiteY4" fmla="*/ 17574 h 35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037" h="35148">
                      <a:moveTo>
                        <a:pt x="35038" y="17574"/>
                      </a:moveTo>
                      <a:cubicBezTo>
                        <a:pt x="35038" y="27280"/>
                        <a:pt x="27194" y="35148"/>
                        <a:pt x="17519" y="35148"/>
                      </a:cubicBezTo>
                      <a:cubicBezTo>
                        <a:pt x="7843" y="35148"/>
                        <a:pt x="0" y="27280"/>
                        <a:pt x="0" y="17574"/>
                      </a:cubicBezTo>
                      <a:cubicBezTo>
                        <a:pt x="0" y="7868"/>
                        <a:pt x="7843" y="0"/>
                        <a:pt x="17519" y="0"/>
                      </a:cubicBezTo>
                      <a:cubicBezTo>
                        <a:pt x="27194" y="0"/>
                        <a:pt x="35038" y="7868"/>
                        <a:pt x="35038" y="175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1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k-SK" dirty="0">
                    <a:latin typeface="Montserrat Light" pitchFamily="2" charset="77"/>
                  </a:endParaRPr>
                </a:p>
              </p:txBody>
            </p:sp>
            <p:sp>
              <p:nvSpPr>
                <p:cNvPr id="1033" name="Freeform 45">
                  <a:extLst>
                    <a:ext uri="{FF2B5EF4-FFF2-40B4-BE49-F238E27FC236}">
                      <a16:creationId xmlns:a16="http://schemas.microsoft.com/office/drawing/2014/main" id="{B3947F56-9BF4-3FD3-4FC5-DB9536CD2AD9}"/>
                    </a:ext>
                  </a:extLst>
                </p:cNvPr>
                <p:cNvSpPr/>
                <p:nvPr/>
              </p:nvSpPr>
              <p:spPr>
                <a:xfrm>
                  <a:off x="7039374" y="5177111"/>
                  <a:ext cx="21104" cy="198286"/>
                </a:xfrm>
                <a:custGeom>
                  <a:avLst/>
                  <a:gdLst>
                    <a:gd name="connsiteX0" fmla="*/ 21105 w 21104"/>
                    <a:gd name="connsiteY0" fmla="*/ 10558 h 198286"/>
                    <a:gd name="connsiteX1" fmla="*/ 10552 w 21104"/>
                    <a:gd name="connsiteY1" fmla="*/ 0 h 198286"/>
                    <a:gd name="connsiteX2" fmla="*/ 0 w 21104"/>
                    <a:gd name="connsiteY2" fmla="*/ 10558 h 198286"/>
                    <a:gd name="connsiteX3" fmla="*/ 2345 w 21104"/>
                    <a:gd name="connsiteY3" fmla="*/ 17187 h 198286"/>
                    <a:gd name="connsiteX4" fmla="*/ 2345 w 21104"/>
                    <a:gd name="connsiteY4" fmla="*/ 198286 h 198286"/>
                    <a:gd name="connsiteX5" fmla="*/ 18760 w 21104"/>
                    <a:gd name="connsiteY5" fmla="*/ 198286 h 198286"/>
                    <a:gd name="connsiteX6" fmla="*/ 18760 w 21104"/>
                    <a:gd name="connsiteY6" fmla="*/ 17187 h 198286"/>
                    <a:gd name="connsiteX7" fmla="*/ 21105 w 21104"/>
                    <a:gd name="connsiteY7" fmla="*/ 10558 h 198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104" h="198286">
                      <a:moveTo>
                        <a:pt x="21105" y="10558"/>
                      </a:moveTo>
                      <a:cubicBezTo>
                        <a:pt x="21105" y="4727"/>
                        <a:pt x="16380" y="0"/>
                        <a:pt x="10552" y="0"/>
                      </a:cubicBezTo>
                      <a:cubicBezTo>
                        <a:pt x="4724" y="0"/>
                        <a:pt x="0" y="4727"/>
                        <a:pt x="0" y="10558"/>
                      </a:cubicBezTo>
                      <a:cubicBezTo>
                        <a:pt x="0" y="13070"/>
                        <a:pt x="881" y="15375"/>
                        <a:pt x="2345" y="17187"/>
                      </a:cubicBezTo>
                      <a:lnTo>
                        <a:pt x="2345" y="198286"/>
                      </a:lnTo>
                      <a:lnTo>
                        <a:pt x="18760" y="198286"/>
                      </a:lnTo>
                      <a:lnTo>
                        <a:pt x="18760" y="17187"/>
                      </a:lnTo>
                      <a:cubicBezTo>
                        <a:pt x="20224" y="15375"/>
                        <a:pt x="21105" y="13070"/>
                        <a:pt x="21105" y="1055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1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k-SK" dirty="0">
                    <a:latin typeface="Montserrat Light" pitchFamily="2" charset="77"/>
                  </a:endParaRPr>
                </a:p>
              </p:txBody>
            </p:sp>
          </p:grpSp>
          <p:grpSp>
            <p:nvGrpSpPr>
              <p:cNvPr id="9" name="Graphic 24">
                <a:extLst>
                  <a:ext uri="{FF2B5EF4-FFF2-40B4-BE49-F238E27FC236}">
                    <a16:creationId xmlns:a16="http://schemas.microsoft.com/office/drawing/2014/main" id="{680B850E-C4A1-AD20-08C0-77CFD5A3AC18}"/>
                  </a:ext>
                </a:extLst>
              </p:cNvPr>
              <p:cNvGrpSpPr/>
              <p:nvPr/>
            </p:nvGrpSpPr>
            <p:grpSpPr>
              <a:xfrm>
                <a:off x="6899651" y="5280787"/>
                <a:ext cx="300690" cy="286771"/>
                <a:chOff x="6899651" y="5280787"/>
                <a:chExt cx="300690" cy="286771"/>
              </a:xfrm>
              <a:solidFill>
                <a:srgbClr val="000000"/>
              </a:solidFill>
            </p:grpSpPr>
            <p:grpSp>
              <p:nvGrpSpPr>
                <p:cNvPr id="19" name="Graphic 24">
                  <a:extLst>
                    <a:ext uri="{FF2B5EF4-FFF2-40B4-BE49-F238E27FC236}">
                      <a16:creationId xmlns:a16="http://schemas.microsoft.com/office/drawing/2014/main" id="{A66E1DC8-A766-685A-B4C9-8DE55E1356AE}"/>
                    </a:ext>
                  </a:extLst>
                </p:cNvPr>
                <p:cNvGrpSpPr/>
                <p:nvPr/>
              </p:nvGrpSpPr>
              <p:grpSpPr>
                <a:xfrm>
                  <a:off x="6952109" y="5280787"/>
                  <a:ext cx="82677" cy="105351"/>
                  <a:chOff x="6952109" y="5280787"/>
                  <a:chExt cx="82677" cy="105351"/>
                </a:xfrm>
                <a:solidFill>
                  <a:srgbClr val="000000"/>
                </a:solidFill>
              </p:grpSpPr>
              <p:sp>
                <p:nvSpPr>
                  <p:cNvPr id="1028" name="Freeform 40">
                    <a:extLst>
                      <a:ext uri="{FF2B5EF4-FFF2-40B4-BE49-F238E27FC236}">
                        <a16:creationId xmlns:a16="http://schemas.microsoft.com/office/drawing/2014/main" id="{D797C755-4D90-B9B4-46EC-62368E828669}"/>
                      </a:ext>
                    </a:extLst>
                  </p:cNvPr>
                  <p:cNvSpPr/>
                  <p:nvPr/>
                </p:nvSpPr>
                <p:spPr>
                  <a:xfrm rot="-2155831">
                    <a:off x="6956224" y="5283763"/>
                    <a:ext cx="16417" cy="19348"/>
                  </a:xfrm>
                  <a:custGeom>
                    <a:avLst/>
                    <a:gdLst>
                      <a:gd name="connsiteX0" fmla="*/ 0 w 16417"/>
                      <a:gd name="connsiteY0" fmla="*/ 0 h 19348"/>
                      <a:gd name="connsiteX1" fmla="*/ 16417 w 16417"/>
                      <a:gd name="connsiteY1" fmla="*/ 0 h 19348"/>
                      <a:gd name="connsiteX2" fmla="*/ 16417 w 16417"/>
                      <a:gd name="connsiteY2" fmla="*/ 19348 h 19348"/>
                      <a:gd name="connsiteX3" fmla="*/ 0 w 16417"/>
                      <a:gd name="connsiteY3" fmla="*/ 19348 h 19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7" h="19348">
                        <a:moveTo>
                          <a:pt x="0" y="0"/>
                        </a:moveTo>
                        <a:lnTo>
                          <a:pt x="16417" y="0"/>
                        </a:lnTo>
                        <a:lnTo>
                          <a:pt x="16417" y="19348"/>
                        </a:lnTo>
                        <a:lnTo>
                          <a:pt x="0" y="1934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1029" name="Freeform 41">
                    <a:extLst>
                      <a:ext uri="{FF2B5EF4-FFF2-40B4-BE49-F238E27FC236}">
                        <a16:creationId xmlns:a16="http://schemas.microsoft.com/office/drawing/2014/main" id="{640FD21D-1A5C-703C-7D8E-A993756B3935}"/>
                      </a:ext>
                    </a:extLst>
                  </p:cNvPr>
                  <p:cNvSpPr/>
                  <p:nvPr/>
                </p:nvSpPr>
                <p:spPr>
                  <a:xfrm rot="-2155831">
                    <a:off x="6985236" y="5311953"/>
                    <a:ext cx="16418" cy="43034"/>
                  </a:xfrm>
                  <a:custGeom>
                    <a:avLst/>
                    <a:gdLst>
                      <a:gd name="connsiteX0" fmla="*/ 0 w 16418"/>
                      <a:gd name="connsiteY0" fmla="*/ 0 h 43034"/>
                      <a:gd name="connsiteX1" fmla="*/ 16418 w 16418"/>
                      <a:gd name="connsiteY1" fmla="*/ 0 h 43034"/>
                      <a:gd name="connsiteX2" fmla="*/ 16418 w 16418"/>
                      <a:gd name="connsiteY2" fmla="*/ 43034 h 43034"/>
                      <a:gd name="connsiteX3" fmla="*/ 0 w 16418"/>
                      <a:gd name="connsiteY3" fmla="*/ 43034 h 43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8" h="43034">
                        <a:moveTo>
                          <a:pt x="0" y="0"/>
                        </a:moveTo>
                        <a:lnTo>
                          <a:pt x="16418" y="0"/>
                        </a:lnTo>
                        <a:lnTo>
                          <a:pt x="16418" y="43034"/>
                        </a:lnTo>
                        <a:lnTo>
                          <a:pt x="0" y="4303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1030" name="Freeform 42">
                    <a:extLst>
                      <a:ext uri="{FF2B5EF4-FFF2-40B4-BE49-F238E27FC236}">
                        <a16:creationId xmlns:a16="http://schemas.microsoft.com/office/drawing/2014/main" id="{95B19449-9620-6220-889B-B9E99F0144C2}"/>
                      </a:ext>
                    </a:extLst>
                  </p:cNvPr>
                  <p:cNvSpPr/>
                  <p:nvPr/>
                </p:nvSpPr>
                <p:spPr>
                  <a:xfrm rot="-2155831">
                    <a:off x="7014255" y="5363814"/>
                    <a:ext cx="16417" cy="19348"/>
                  </a:xfrm>
                  <a:custGeom>
                    <a:avLst/>
                    <a:gdLst>
                      <a:gd name="connsiteX0" fmla="*/ 0 w 16417"/>
                      <a:gd name="connsiteY0" fmla="*/ 0 h 19348"/>
                      <a:gd name="connsiteX1" fmla="*/ 16417 w 16417"/>
                      <a:gd name="connsiteY1" fmla="*/ 0 h 19348"/>
                      <a:gd name="connsiteX2" fmla="*/ 16417 w 16417"/>
                      <a:gd name="connsiteY2" fmla="*/ 19348 h 19348"/>
                      <a:gd name="connsiteX3" fmla="*/ 0 w 16417"/>
                      <a:gd name="connsiteY3" fmla="*/ 19348 h 19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7" h="19348">
                        <a:moveTo>
                          <a:pt x="0" y="0"/>
                        </a:moveTo>
                        <a:lnTo>
                          <a:pt x="16417" y="0"/>
                        </a:lnTo>
                        <a:lnTo>
                          <a:pt x="16417" y="19348"/>
                        </a:lnTo>
                        <a:lnTo>
                          <a:pt x="0" y="1934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</p:grpSp>
            <p:sp>
              <p:nvSpPr>
                <p:cNvPr id="20" name="Freeform 20">
                  <a:extLst>
                    <a:ext uri="{FF2B5EF4-FFF2-40B4-BE49-F238E27FC236}">
                      <a16:creationId xmlns:a16="http://schemas.microsoft.com/office/drawing/2014/main" id="{B8AAB9AC-E4E7-150C-A906-5D40BD813E6D}"/>
                    </a:ext>
                  </a:extLst>
                </p:cNvPr>
                <p:cNvSpPr/>
                <p:nvPr/>
              </p:nvSpPr>
              <p:spPr>
                <a:xfrm rot="-4316727">
                  <a:off x="6950182" y="5322843"/>
                  <a:ext cx="16413" cy="118025"/>
                </a:xfrm>
                <a:custGeom>
                  <a:avLst/>
                  <a:gdLst>
                    <a:gd name="connsiteX0" fmla="*/ 0 w 16413"/>
                    <a:gd name="connsiteY0" fmla="*/ 0 h 118025"/>
                    <a:gd name="connsiteX1" fmla="*/ 16413 w 16413"/>
                    <a:gd name="connsiteY1" fmla="*/ 0 h 118025"/>
                    <a:gd name="connsiteX2" fmla="*/ 16413 w 16413"/>
                    <a:gd name="connsiteY2" fmla="*/ 118026 h 118025"/>
                    <a:gd name="connsiteX3" fmla="*/ 0 w 16413"/>
                    <a:gd name="connsiteY3" fmla="*/ 118026 h 118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13" h="118025">
                      <a:moveTo>
                        <a:pt x="0" y="0"/>
                      </a:moveTo>
                      <a:lnTo>
                        <a:pt x="16413" y="0"/>
                      </a:lnTo>
                      <a:lnTo>
                        <a:pt x="16413" y="118026"/>
                      </a:lnTo>
                      <a:lnTo>
                        <a:pt x="0" y="1180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k-SK" dirty="0">
                    <a:latin typeface="Montserrat Light" pitchFamily="2" charset="77"/>
                  </a:endParaRPr>
                </a:p>
              </p:txBody>
            </p:sp>
            <p:grpSp>
              <p:nvGrpSpPr>
                <p:cNvPr id="49" name="Graphic 24">
                  <a:extLst>
                    <a:ext uri="{FF2B5EF4-FFF2-40B4-BE49-F238E27FC236}">
                      <a16:creationId xmlns:a16="http://schemas.microsoft.com/office/drawing/2014/main" id="{45FB1926-8EBA-DC84-5038-DA500C0C9F06}"/>
                    </a:ext>
                  </a:extLst>
                </p:cNvPr>
                <p:cNvGrpSpPr/>
                <p:nvPr/>
              </p:nvGrpSpPr>
              <p:grpSpPr>
                <a:xfrm>
                  <a:off x="6899651" y="5415648"/>
                  <a:ext cx="117309" cy="52176"/>
                  <a:chOff x="6899651" y="5415648"/>
                  <a:chExt cx="117309" cy="52176"/>
                </a:xfrm>
                <a:solidFill>
                  <a:srgbClr val="000000"/>
                </a:solidFill>
              </p:grpSpPr>
              <p:sp>
                <p:nvSpPr>
                  <p:cNvPr id="1025" name="Freeform 37">
                    <a:extLst>
                      <a:ext uri="{FF2B5EF4-FFF2-40B4-BE49-F238E27FC236}">
                        <a16:creationId xmlns:a16="http://schemas.microsoft.com/office/drawing/2014/main" id="{606FC2C8-1C4E-225E-EE0B-3C208BE6B3BF}"/>
                      </a:ext>
                    </a:extLst>
                  </p:cNvPr>
                  <p:cNvSpPr/>
                  <p:nvPr/>
                </p:nvSpPr>
                <p:spPr>
                  <a:xfrm rot="-1083273">
                    <a:off x="6901718" y="5448817"/>
                    <a:ext cx="19350" cy="16413"/>
                  </a:xfrm>
                  <a:custGeom>
                    <a:avLst/>
                    <a:gdLst>
                      <a:gd name="connsiteX0" fmla="*/ 0 w 19350"/>
                      <a:gd name="connsiteY0" fmla="*/ 0 h 16413"/>
                      <a:gd name="connsiteX1" fmla="*/ 19350 w 19350"/>
                      <a:gd name="connsiteY1" fmla="*/ 0 h 16413"/>
                      <a:gd name="connsiteX2" fmla="*/ 19350 w 19350"/>
                      <a:gd name="connsiteY2" fmla="*/ 16413 h 16413"/>
                      <a:gd name="connsiteX3" fmla="*/ 0 w 19350"/>
                      <a:gd name="connsiteY3" fmla="*/ 16413 h 16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350" h="16413">
                        <a:moveTo>
                          <a:pt x="0" y="0"/>
                        </a:moveTo>
                        <a:lnTo>
                          <a:pt x="19350" y="0"/>
                        </a:lnTo>
                        <a:lnTo>
                          <a:pt x="19350" y="16413"/>
                        </a:lnTo>
                        <a:lnTo>
                          <a:pt x="0" y="164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1026" name="Freeform 38">
                    <a:extLst>
                      <a:ext uri="{FF2B5EF4-FFF2-40B4-BE49-F238E27FC236}">
                        <a16:creationId xmlns:a16="http://schemas.microsoft.com/office/drawing/2014/main" id="{92AF62E5-F071-1291-A846-D38AC58346F1}"/>
                      </a:ext>
                    </a:extLst>
                  </p:cNvPr>
                  <p:cNvSpPr/>
                  <p:nvPr/>
                </p:nvSpPr>
                <p:spPr>
                  <a:xfrm rot="-1083273">
                    <a:off x="6936849" y="5433530"/>
                    <a:ext cx="42914" cy="16413"/>
                  </a:xfrm>
                  <a:custGeom>
                    <a:avLst/>
                    <a:gdLst>
                      <a:gd name="connsiteX0" fmla="*/ 0 w 42914"/>
                      <a:gd name="connsiteY0" fmla="*/ 0 h 16413"/>
                      <a:gd name="connsiteX1" fmla="*/ 42914 w 42914"/>
                      <a:gd name="connsiteY1" fmla="*/ 0 h 16413"/>
                      <a:gd name="connsiteX2" fmla="*/ 42914 w 42914"/>
                      <a:gd name="connsiteY2" fmla="*/ 16413 h 16413"/>
                      <a:gd name="connsiteX3" fmla="*/ 0 w 42914"/>
                      <a:gd name="connsiteY3" fmla="*/ 16413 h 16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914" h="16413">
                        <a:moveTo>
                          <a:pt x="0" y="0"/>
                        </a:moveTo>
                        <a:lnTo>
                          <a:pt x="42914" y="0"/>
                        </a:lnTo>
                        <a:lnTo>
                          <a:pt x="42914" y="16413"/>
                        </a:lnTo>
                        <a:lnTo>
                          <a:pt x="0" y="164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1027" name="Freeform 39">
                    <a:extLst>
                      <a:ext uri="{FF2B5EF4-FFF2-40B4-BE49-F238E27FC236}">
                        <a16:creationId xmlns:a16="http://schemas.microsoft.com/office/drawing/2014/main" id="{89B7CEAE-30EB-0F70-96F4-84ED34B8FD94}"/>
                      </a:ext>
                    </a:extLst>
                  </p:cNvPr>
                  <p:cNvSpPr/>
                  <p:nvPr/>
                </p:nvSpPr>
                <p:spPr>
                  <a:xfrm rot="-1083273">
                    <a:off x="6995543" y="5418242"/>
                    <a:ext cx="19350" cy="16413"/>
                  </a:xfrm>
                  <a:custGeom>
                    <a:avLst/>
                    <a:gdLst>
                      <a:gd name="connsiteX0" fmla="*/ 0 w 19350"/>
                      <a:gd name="connsiteY0" fmla="*/ 0 h 16413"/>
                      <a:gd name="connsiteX1" fmla="*/ 19350 w 19350"/>
                      <a:gd name="connsiteY1" fmla="*/ 0 h 16413"/>
                      <a:gd name="connsiteX2" fmla="*/ 19350 w 19350"/>
                      <a:gd name="connsiteY2" fmla="*/ 16414 h 16413"/>
                      <a:gd name="connsiteX3" fmla="*/ 0 w 19350"/>
                      <a:gd name="connsiteY3" fmla="*/ 16414 h 164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350" h="16413">
                        <a:moveTo>
                          <a:pt x="0" y="0"/>
                        </a:moveTo>
                        <a:lnTo>
                          <a:pt x="19350" y="0"/>
                        </a:lnTo>
                        <a:lnTo>
                          <a:pt x="19350" y="16414"/>
                        </a:lnTo>
                        <a:lnTo>
                          <a:pt x="0" y="164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</p:grpSp>
            <p:grpSp>
              <p:nvGrpSpPr>
                <p:cNvPr id="50" name="Graphic 24">
                  <a:extLst>
                    <a:ext uri="{FF2B5EF4-FFF2-40B4-BE49-F238E27FC236}">
                      <a16:creationId xmlns:a16="http://schemas.microsoft.com/office/drawing/2014/main" id="{E0DE01F8-BB02-3440-E366-335C63A301A6}"/>
                    </a:ext>
                  </a:extLst>
                </p:cNvPr>
                <p:cNvGrpSpPr/>
                <p:nvPr/>
              </p:nvGrpSpPr>
              <p:grpSpPr>
                <a:xfrm>
                  <a:off x="7041719" y="5449223"/>
                  <a:ext cx="16415" cy="118335"/>
                  <a:chOff x="7041719" y="5449223"/>
                  <a:chExt cx="16415" cy="118335"/>
                </a:xfrm>
                <a:solidFill>
                  <a:srgbClr val="000000"/>
                </a:solidFill>
              </p:grpSpPr>
              <p:sp>
                <p:nvSpPr>
                  <p:cNvPr id="62" name="Freeform 34">
                    <a:extLst>
                      <a:ext uri="{FF2B5EF4-FFF2-40B4-BE49-F238E27FC236}">
                        <a16:creationId xmlns:a16="http://schemas.microsoft.com/office/drawing/2014/main" id="{7FFBF49D-1EED-F275-EE93-A312F3D63702}"/>
                      </a:ext>
                    </a:extLst>
                  </p:cNvPr>
                  <p:cNvSpPr/>
                  <p:nvPr/>
                </p:nvSpPr>
                <p:spPr>
                  <a:xfrm>
                    <a:off x="7041719" y="5548220"/>
                    <a:ext cx="16415" cy="19338"/>
                  </a:xfrm>
                  <a:custGeom>
                    <a:avLst/>
                    <a:gdLst>
                      <a:gd name="connsiteX0" fmla="*/ 0 w 16415"/>
                      <a:gd name="connsiteY0" fmla="*/ 0 h 19338"/>
                      <a:gd name="connsiteX1" fmla="*/ 16415 w 16415"/>
                      <a:gd name="connsiteY1" fmla="*/ 0 h 19338"/>
                      <a:gd name="connsiteX2" fmla="*/ 16415 w 16415"/>
                      <a:gd name="connsiteY2" fmla="*/ 19338 h 19338"/>
                      <a:gd name="connsiteX3" fmla="*/ 0 w 16415"/>
                      <a:gd name="connsiteY3" fmla="*/ 19338 h 193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5" h="19338">
                        <a:moveTo>
                          <a:pt x="0" y="0"/>
                        </a:moveTo>
                        <a:lnTo>
                          <a:pt x="16415" y="0"/>
                        </a:lnTo>
                        <a:lnTo>
                          <a:pt x="16415" y="19338"/>
                        </a:lnTo>
                        <a:lnTo>
                          <a:pt x="0" y="193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63" name="Freeform 35">
                    <a:extLst>
                      <a:ext uri="{FF2B5EF4-FFF2-40B4-BE49-F238E27FC236}">
                        <a16:creationId xmlns:a16="http://schemas.microsoft.com/office/drawing/2014/main" id="{BD1A7CE2-2446-D440-B7F4-CB9E9784490B}"/>
                      </a:ext>
                    </a:extLst>
                  </p:cNvPr>
                  <p:cNvSpPr/>
                  <p:nvPr/>
                </p:nvSpPr>
                <p:spPr>
                  <a:xfrm>
                    <a:off x="7041719" y="5486844"/>
                    <a:ext cx="16415" cy="43093"/>
                  </a:xfrm>
                  <a:custGeom>
                    <a:avLst/>
                    <a:gdLst>
                      <a:gd name="connsiteX0" fmla="*/ 0 w 16415"/>
                      <a:gd name="connsiteY0" fmla="*/ 0 h 43093"/>
                      <a:gd name="connsiteX1" fmla="*/ 16415 w 16415"/>
                      <a:gd name="connsiteY1" fmla="*/ 0 h 43093"/>
                      <a:gd name="connsiteX2" fmla="*/ 16415 w 16415"/>
                      <a:gd name="connsiteY2" fmla="*/ 43094 h 43093"/>
                      <a:gd name="connsiteX3" fmla="*/ 0 w 16415"/>
                      <a:gd name="connsiteY3" fmla="*/ 43094 h 43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5" h="43093">
                        <a:moveTo>
                          <a:pt x="0" y="0"/>
                        </a:moveTo>
                        <a:lnTo>
                          <a:pt x="16415" y="0"/>
                        </a:lnTo>
                        <a:lnTo>
                          <a:pt x="16415" y="43094"/>
                        </a:lnTo>
                        <a:lnTo>
                          <a:pt x="0" y="430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1024" name="Freeform 36">
                    <a:extLst>
                      <a:ext uri="{FF2B5EF4-FFF2-40B4-BE49-F238E27FC236}">
                        <a16:creationId xmlns:a16="http://schemas.microsoft.com/office/drawing/2014/main" id="{82CB13F7-A39C-4BE8-E4D5-4304F6FE9A49}"/>
                      </a:ext>
                    </a:extLst>
                  </p:cNvPr>
                  <p:cNvSpPr/>
                  <p:nvPr/>
                </p:nvSpPr>
                <p:spPr>
                  <a:xfrm>
                    <a:off x="7041719" y="5449223"/>
                    <a:ext cx="16415" cy="19338"/>
                  </a:xfrm>
                  <a:custGeom>
                    <a:avLst/>
                    <a:gdLst>
                      <a:gd name="connsiteX0" fmla="*/ 0 w 16415"/>
                      <a:gd name="connsiteY0" fmla="*/ 0 h 19338"/>
                      <a:gd name="connsiteX1" fmla="*/ 16415 w 16415"/>
                      <a:gd name="connsiteY1" fmla="*/ 0 h 19338"/>
                      <a:gd name="connsiteX2" fmla="*/ 16415 w 16415"/>
                      <a:gd name="connsiteY2" fmla="*/ 19338 h 19338"/>
                      <a:gd name="connsiteX3" fmla="*/ 0 w 16415"/>
                      <a:gd name="connsiteY3" fmla="*/ 19338 h 193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5" h="19338">
                        <a:moveTo>
                          <a:pt x="0" y="0"/>
                        </a:moveTo>
                        <a:lnTo>
                          <a:pt x="16415" y="0"/>
                        </a:lnTo>
                        <a:lnTo>
                          <a:pt x="16415" y="19338"/>
                        </a:lnTo>
                        <a:lnTo>
                          <a:pt x="0" y="193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</p:grpSp>
            <p:sp>
              <p:nvSpPr>
                <p:cNvPr id="51" name="Freeform 23">
                  <a:extLst>
                    <a:ext uri="{FF2B5EF4-FFF2-40B4-BE49-F238E27FC236}">
                      <a16:creationId xmlns:a16="http://schemas.microsoft.com/office/drawing/2014/main" id="{B32DB883-ADD7-B19B-D677-6ED5F784E25F}"/>
                    </a:ext>
                  </a:extLst>
                </p:cNvPr>
                <p:cNvSpPr/>
                <p:nvPr/>
              </p:nvSpPr>
              <p:spPr>
                <a:xfrm rot="-2155831">
                  <a:off x="7098587" y="5430710"/>
                  <a:ext cx="16418" cy="118245"/>
                </a:xfrm>
                <a:custGeom>
                  <a:avLst/>
                  <a:gdLst>
                    <a:gd name="connsiteX0" fmla="*/ 0 w 16418"/>
                    <a:gd name="connsiteY0" fmla="*/ 0 h 118245"/>
                    <a:gd name="connsiteX1" fmla="*/ 16418 w 16418"/>
                    <a:gd name="connsiteY1" fmla="*/ 0 h 118245"/>
                    <a:gd name="connsiteX2" fmla="*/ 16418 w 16418"/>
                    <a:gd name="connsiteY2" fmla="*/ 118246 h 118245"/>
                    <a:gd name="connsiteX3" fmla="*/ 0 w 16418"/>
                    <a:gd name="connsiteY3" fmla="*/ 118246 h 1182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18" h="118245">
                      <a:moveTo>
                        <a:pt x="0" y="0"/>
                      </a:moveTo>
                      <a:lnTo>
                        <a:pt x="16418" y="0"/>
                      </a:lnTo>
                      <a:lnTo>
                        <a:pt x="16418" y="118246"/>
                      </a:lnTo>
                      <a:lnTo>
                        <a:pt x="0" y="1182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k-SK" dirty="0">
                    <a:latin typeface="Montserrat Light" pitchFamily="2" charset="77"/>
                  </a:endParaRPr>
                </a:p>
              </p:txBody>
            </p:sp>
            <p:grpSp>
              <p:nvGrpSpPr>
                <p:cNvPr id="52" name="Graphic 24">
                  <a:extLst>
                    <a:ext uri="{FF2B5EF4-FFF2-40B4-BE49-F238E27FC236}">
                      <a16:creationId xmlns:a16="http://schemas.microsoft.com/office/drawing/2014/main" id="{AFB25503-7F7C-7719-55CC-2D8364FE3989}"/>
                    </a:ext>
                  </a:extLst>
                </p:cNvPr>
                <p:cNvGrpSpPr/>
                <p:nvPr/>
              </p:nvGrpSpPr>
              <p:grpSpPr>
                <a:xfrm>
                  <a:off x="7083048" y="5415477"/>
                  <a:ext cx="117293" cy="52156"/>
                  <a:chOff x="7083048" y="5415477"/>
                  <a:chExt cx="117293" cy="52156"/>
                </a:xfrm>
                <a:solidFill>
                  <a:srgbClr val="000000"/>
                </a:solidFill>
              </p:grpSpPr>
              <p:sp>
                <p:nvSpPr>
                  <p:cNvPr id="59" name="Freeform 31">
                    <a:extLst>
                      <a:ext uri="{FF2B5EF4-FFF2-40B4-BE49-F238E27FC236}">
                        <a16:creationId xmlns:a16="http://schemas.microsoft.com/office/drawing/2014/main" id="{AAAA3A31-8A86-E83C-63FF-143B6D337C18}"/>
                      </a:ext>
                    </a:extLst>
                  </p:cNvPr>
                  <p:cNvSpPr/>
                  <p:nvPr/>
                </p:nvSpPr>
                <p:spPr>
                  <a:xfrm rot="-4316727">
                    <a:off x="7180393" y="5447158"/>
                    <a:ext cx="16413" cy="19350"/>
                  </a:xfrm>
                  <a:custGeom>
                    <a:avLst/>
                    <a:gdLst>
                      <a:gd name="connsiteX0" fmla="*/ 0 w 16413"/>
                      <a:gd name="connsiteY0" fmla="*/ 0 h 19350"/>
                      <a:gd name="connsiteX1" fmla="*/ 16414 w 16413"/>
                      <a:gd name="connsiteY1" fmla="*/ 0 h 19350"/>
                      <a:gd name="connsiteX2" fmla="*/ 16414 w 16413"/>
                      <a:gd name="connsiteY2" fmla="*/ 19350 h 19350"/>
                      <a:gd name="connsiteX3" fmla="*/ 0 w 16413"/>
                      <a:gd name="connsiteY3" fmla="*/ 19350 h 19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3" h="19350">
                        <a:moveTo>
                          <a:pt x="0" y="0"/>
                        </a:moveTo>
                        <a:lnTo>
                          <a:pt x="16414" y="0"/>
                        </a:lnTo>
                        <a:lnTo>
                          <a:pt x="16414" y="19350"/>
                        </a:lnTo>
                        <a:lnTo>
                          <a:pt x="0" y="193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60" name="Freeform 32">
                    <a:extLst>
                      <a:ext uri="{FF2B5EF4-FFF2-40B4-BE49-F238E27FC236}">
                        <a16:creationId xmlns:a16="http://schemas.microsoft.com/office/drawing/2014/main" id="{1F5891EF-7ECD-3110-043E-1CBF47758E09}"/>
                      </a:ext>
                    </a:extLst>
                  </p:cNvPr>
                  <p:cNvSpPr/>
                  <p:nvPr/>
                </p:nvSpPr>
                <p:spPr>
                  <a:xfrm rot="-4316727">
                    <a:off x="7133484" y="5420090"/>
                    <a:ext cx="16413" cy="42914"/>
                  </a:xfrm>
                  <a:custGeom>
                    <a:avLst/>
                    <a:gdLst>
                      <a:gd name="connsiteX0" fmla="*/ 0 w 16413"/>
                      <a:gd name="connsiteY0" fmla="*/ 0 h 42914"/>
                      <a:gd name="connsiteX1" fmla="*/ 16414 w 16413"/>
                      <a:gd name="connsiteY1" fmla="*/ 0 h 42914"/>
                      <a:gd name="connsiteX2" fmla="*/ 16414 w 16413"/>
                      <a:gd name="connsiteY2" fmla="*/ 42914 h 42914"/>
                      <a:gd name="connsiteX3" fmla="*/ 0 w 16413"/>
                      <a:gd name="connsiteY3" fmla="*/ 42914 h 429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3" h="42914">
                        <a:moveTo>
                          <a:pt x="0" y="0"/>
                        </a:moveTo>
                        <a:lnTo>
                          <a:pt x="16414" y="0"/>
                        </a:lnTo>
                        <a:lnTo>
                          <a:pt x="16414" y="42914"/>
                        </a:lnTo>
                        <a:lnTo>
                          <a:pt x="0" y="429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61" name="Freeform 33">
                    <a:extLst>
                      <a:ext uri="{FF2B5EF4-FFF2-40B4-BE49-F238E27FC236}">
                        <a16:creationId xmlns:a16="http://schemas.microsoft.com/office/drawing/2014/main" id="{9FE644D7-125F-A3C8-5134-AFA6C162A5E8}"/>
                      </a:ext>
                    </a:extLst>
                  </p:cNvPr>
                  <p:cNvSpPr/>
                  <p:nvPr/>
                </p:nvSpPr>
                <p:spPr>
                  <a:xfrm rot="-4316727">
                    <a:off x="7086583" y="5416603"/>
                    <a:ext cx="16413" cy="19350"/>
                  </a:xfrm>
                  <a:custGeom>
                    <a:avLst/>
                    <a:gdLst>
                      <a:gd name="connsiteX0" fmla="*/ 0 w 16413"/>
                      <a:gd name="connsiteY0" fmla="*/ 0 h 19350"/>
                      <a:gd name="connsiteX1" fmla="*/ 16414 w 16413"/>
                      <a:gd name="connsiteY1" fmla="*/ 0 h 19350"/>
                      <a:gd name="connsiteX2" fmla="*/ 16414 w 16413"/>
                      <a:gd name="connsiteY2" fmla="*/ 19350 h 19350"/>
                      <a:gd name="connsiteX3" fmla="*/ 0 w 16413"/>
                      <a:gd name="connsiteY3" fmla="*/ 19350 h 19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3" h="19350">
                        <a:moveTo>
                          <a:pt x="0" y="0"/>
                        </a:moveTo>
                        <a:lnTo>
                          <a:pt x="16414" y="0"/>
                        </a:lnTo>
                        <a:lnTo>
                          <a:pt x="16414" y="19350"/>
                        </a:lnTo>
                        <a:lnTo>
                          <a:pt x="0" y="193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</p:grpSp>
            <p:sp>
              <p:nvSpPr>
                <p:cNvPr id="53" name="Freeform 25">
                  <a:extLst>
                    <a:ext uri="{FF2B5EF4-FFF2-40B4-BE49-F238E27FC236}">
                      <a16:creationId xmlns:a16="http://schemas.microsoft.com/office/drawing/2014/main" id="{F91C530E-6702-78BD-D83D-D77D6F6462FE}"/>
                    </a:ext>
                  </a:extLst>
                </p:cNvPr>
                <p:cNvSpPr/>
                <p:nvPr/>
              </p:nvSpPr>
              <p:spPr>
                <a:xfrm rot="-1083273">
                  <a:off x="7082626" y="5373790"/>
                  <a:ext cx="118025" cy="16413"/>
                </a:xfrm>
                <a:custGeom>
                  <a:avLst/>
                  <a:gdLst>
                    <a:gd name="connsiteX0" fmla="*/ 0 w 118025"/>
                    <a:gd name="connsiteY0" fmla="*/ 0 h 16413"/>
                    <a:gd name="connsiteX1" fmla="*/ 118026 w 118025"/>
                    <a:gd name="connsiteY1" fmla="*/ 0 h 16413"/>
                    <a:gd name="connsiteX2" fmla="*/ 118026 w 118025"/>
                    <a:gd name="connsiteY2" fmla="*/ 16414 h 16413"/>
                    <a:gd name="connsiteX3" fmla="*/ 0 w 118025"/>
                    <a:gd name="connsiteY3" fmla="*/ 16414 h 16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8025" h="16413">
                      <a:moveTo>
                        <a:pt x="0" y="0"/>
                      </a:moveTo>
                      <a:lnTo>
                        <a:pt x="118026" y="0"/>
                      </a:lnTo>
                      <a:lnTo>
                        <a:pt x="118026" y="16414"/>
                      </a:lnTo>
                      <a:lnTo>
                        <a:pt x="0" y="164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k-SK" dirty="0">
                    <a:latin typeface="Montserrat Light" pitchFamily="2" charset="77"/>
                  </a:endParaRPr>
                </a:p>
              </p:txBody>
            </p:sp>
            <p:grpSp>
              <p:nvGrpSpPr>
                <p:cNvPr id="54" name="Graphic 24">
                  <a:extLst>
                    <a:ext uri="{FF2B5EF4-FFF2-40B4-BE49-F238E27FC236}">
                      <a16:creationId xmlns:a16="http://schemas.microsoft.com/office/drawing/2014/main" id="{635601B4-316B-2118-2E3A-AF8919256737}"/>
                    </a:ext>
                  </a:extLst>
                </p:cNvPr>
                <p:cNvGrpSpPr/>
                <p:nvPr/>
              </p:nvGrpSpPr>
              <p:grpSpPr>
                <a:xfrm>
                  <a:off x="7065133" y="5280835"/>
                  <a:ext cx="82614" cy="105327"/>
                  <a:chOff x="7065133" y="5280835"/>
                  <a:chExt cx="82614" cy="105327"/>
                </a:xfrm>
                <a:solidFill>
                  <a:srgbClr val="000000"/>
                </a:solidFill>
              </p:grpSpPr>
              <p:sp>
                <p:nvSpPr>
                  <p:cNvPr id="56" name="Freeform 28">
                    <a:extLst>
                      <a:ext uri="{FF2B5EF4-FFF2-40B4-BE49-F238E27FC236}">
                        <a16:creationId xmlns:a16="http://schemas.microsoft.com/office/drawing/2014/main" id="{B7951400-BDB3-BEFA-097A-C93AC5EC8DDE}"/>
                      </a:ext>
                    </a:extLst>
                  </p:cNvPr>
                  <p:cNvSpPr/>
                  <p:nvPr/>
                </p:nvSpPr>
                <p:spPr>
                  <a:xfrm rot="-3246953">
                    <a:off x="7125765" y="5285274"/>
                    <a:ext cx="19336" cy="16407"/>
                  </a:xfrm>
                  <a:custGeom>
                    <a:avLst/>
                    <a:gdLst>
                      <a:gd name="connsiteX0" fmla="*/ 0 w 19336"/>
                      <a:gd name="connsiteY0" fmla="*/ 0 h 16407"/>
                      <a:gd name="connsiteX1" fmla="*/ 19337 w 19336"/>
                      <a:gd name="connsiteY1" fmla="*/ 0 h 16407"/>
                      <a:gd name="connsiteX2" fmla="*/ 19337 w 19336"/>
                      <a:gd name="connsiteY2" fmla="*/ 16407 h 16407"/>
                      <a:gd name="connsiteX3" fmla="*/ 0 w 19336"/>
                      <a:gd name="connsiteY3" fmla="*/ 16407 h 16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336" h="16407">
                        <a:moveTo>
                          <a:pt x="0" y="0"/>
                        </a:moveTo>
                        <a:lnTo>
                          <a:pt x="19337" y="0"/>
                        </a:lnTo>
                        <a:lnTo>
                          <a:pt x="19337" y="16407"/>
                        </a:lnTo>
                        <a:lnTo>
                          <a:pt x="0" y="164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57" name="Freeform 29">
                    <a:extLst>
                      <a:ext uri="{FF2B5EF4-FFF2-40B4-BE49-F238E27FC236}">
                        <a16:creationId xmlns:a16="http://schemas.microsoft.com/office/drawing/2014/main" id="{6C55B1DC-17A5-79A2-BE16-7D4B554D7E8D}"/>
                      </a:ext>
                    </a:extLst>
                  </p:cNvPr>
                  <p:cNvSpPr/>
                  <p:nvPr/>
                </p:nvSpPr>
                <p:spPr>
                  <a:xfrm rot="-3246953">
                    <a:off x="7084926" y="5325244"/>
                    <a:ext cx="43009" cy="16408"/>
                  </a:xfrm>
                  <a:custGeom>
                    <a:avLst/>
                    <a:gdLst>
                      <a:gd name="connsiteX0" fmla="*/ 0 w 43009"/>
                      <a:gd name="connsiteY0" fmla="*/ 0 h 16408"/>
                      <a:gd name="connsiteX1" fmla="*/ 43009 w 43009"/>
                      <a:gd name="connsiteY1" fmla="*/ 0 h 16408"/>
                      <a:gd name="connsiteX2" fmla="*/ 43009 w 43009"/>
                      <a:gd name="connsiteY2" fmla="*/ 16409 h 16408"/>
                      <a:gd name="connsiteX3" fmla="*/ 0 w 43009"/>
                      <a:gd name="connsiteY3" fmla="*/ 16409 h 164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009" h="16408">
                        <a:moveTo>
                          <a:pt x="0" y="0"/>
                        </a:moveTo>
                        <a:lnTo>
                          <a:pt x="43009" y="0"/>
                        </a:lnTo>
                        <a:lnTo>
                          <a:pt x="43009" y="16409"/>
                        </a:lnTo>
                        <a:lnTo>
                          <a:pt x="0" y="1640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  <p:sp>
                <p:nvSpPr>
                  <p:cNvPr id="58" name="Freeform 30">
                    <a:extLst>
                      <a:ext uri="{FF2B5EF4-FFF2-40B4-BE49-F238E27FC236}">
                        <a16:creationId xmlns:a16="http://schemas.microsoft.com/office/drawing/2014/main" id="{F74062B0-0CA3-2996-8D93-2F09086EF0A6}"/>
                      </a:ext>
                    </a:extLst>
                  </p:cNvPr>
                  <p:cNvSpPr/>
                  <p:nvPr/>
                </p:nvSpPr>
                <p:spPr>
                  <a:xfrm rot="-3246953">
                    <a:off x="7067778" y="5365317"/>
                    <a:ext cx="19336" cy="16407"/>
                  </a:xfrm>
                  <a:custGeom>
                    <a:avLst/>
                    <a:gdLst>
                      <a:gd name="connsiteX0" fmla="*/ 0 w 19336"/>
                      <a:gd name="connsiteY0" fmla="*/ 0 h 16407"/>
                      <a:gd name="connsiteX1" fmla="*/ 19337 w 19336"/>
                      <a:gd name="connsiteY1" fmla="*/ 0 h 16407"/>
                      <a:gd name="connsiteX2" fmla="*/ 19337 w 19336"/>
                      <a:gd name="connsiteY2" fmla="*/ 16407 h 16407"/>
                      <a:gd name="connsiteX3" fmla="*/ 0 w 19336"/>
                      <a:gd name="connsiteY3" fmla="*/ 16407 h 16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336" h="16407">
                        <a:moveTo>
                          <a:pt x="0" y="0"/>
                        </a:moveTo>
                        <a:lnTo>
                          <a:pt x="19337" y="0"/>
                        </a:lnTo>
                        <a:lnTo>
                          <a:pt x="19337" y="16407"/>
                        </a:lnTo>
                        <a:lnTo>
                          <a:pt x="0" y="164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14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sk-SK" dirty="0">
                      <a:latin typeface="Montserrat Light" pitchFamily="2" charset="77"/>
                    </a:endParaRPr>
                  </a:p>
                </p:txBody>
              </p:sp>
            </p:grpSp>
            <p:sp>
              <p:nvSpPr>
                <p:cNvPr id="55" name="Freeform 27">
                  <a:extLst>
                    <a:ext uri="{FF2B5EF4-FFF2-40B4-BE49-F238E27FC236}">
                      <a16:creationId xmlns:a16="http://schemas.microsoft.com/office/drawing/2014/main" id="{3713974D-94A7-1450-79DD-4F411C0D86A7}"/>
                    </a:ext>
                  </a:extLst>
                </p:cNvPr>
                <p:cNvSpPr/>
                <p:nvPr/>
              </p:nvSpPr>
              <p:spPr>
                <a:xfrm rot="-3246953">
                  <a:off x="6934101" y="5481582"/>
                  <a:ext cx="118176" cy="16408"/>
                </a:xfrm>
                <a:custGeom>
                  <a:avLst/>
                  <a:gdLst>
                    <a:gd name="connsiteX0" fmla="*/ 0 w 118176"/>
                    <a:gd name="connsiteY0" fmla="*/ 0 h 16408"/>
                    <a:gd name="connsiteX1" fmla="*/ 118176 w 118176"/>
                    <a:gd name="connsiteY1" fmla="*/ 0 h 16408"/>
                    <a:gd name="connsiteX2" fmla="*/ 118176 w 118176"/>
                    <a:gd name="connsiteY2" fmla="*/ 16408 h 16408"/>
                    <a:gd name="connsiteX3" fmla="*/ 0 w 118176"/>
                    <a:gd name="connsiteY3" fmla="*/ 16408 h 16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8176" h="16408">
                      <a:moveTo>
                        <a:pt x="0" y="0"/>
                      </a:moveTo>
                      <a:lnTo>
                        <a:pt x="118176" y="0"/>
                      </a:lnTo>
                      <a:lnTo>
                        <a:pt x="118176" y="16408"/>
                      </a:lnTo>
                      <a:lnTo>
                        <a:pt x="0" y="164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14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sk-SK" dirty="0">
                    <a:latin typeface="Montserrat Light" pitchFamily="2" charset="77"/>
                  </a:endParaRPr>
                </a:p>
              </p:txBody>
            </p:sp>
          </p:grpSp>
        </p:grp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E83150C3-2964-59E6-596D-16A379BE65D6}"/>
                </a:ext>
              </a:extLst>
            </p:cNvPr>
            <p:cNvSpPr/>
            <p:nvPr/>
          </p:nvSpPr>
          <p:spPr>
            <a:xfrm>
              <a:off x="7039374" y="5117095"/>
              <a:ext cx="21104" cy="16409"/>
            </a:xfrm>
            <a:custGeom>
              <a:avLst/>
              <a:gdLst>
                <a:gd name="connsiteX0" fmla="*/ 0 w 21104"/>
                <a:gd name="connsiteY0" fmla="*/ 0 h 16409"/>
                <a:gd name="connsiteX1" fmla="*/ 21105 w 21104"/>
                <a:gd name="connsiteY1" fmla="*/ 0 h 16409"/>
                <a:gd name="connsiteX2" fmla="*/ 21105 w 21104"/>
                <a:gd name="connsiteY2" fmla="*/ 16409 h 16409"/>
                <a:gd name="connsiteX3" fmla="*/ 0 w 21104"/>
                <a:gd name="connsiteY3" fmla="*/ 16409 h 1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04" h="16409">
                  <a:moveTo>
                    <a:pt x="0" y="0"/>
                  </a:moveTo>
                  <a:lnTo>
                    <a:pt x="21105" y="0"/>
                  </a:lnTo>
                  <a:lnTo>
                    <a:pt x="21105" y="16409"/>
                  </a:lnTo>
                  <a:lnTo>
                    <a:pt x="0" y="16409"/>
                  </a:lnTo>
                  <a:close/>
                </a:path>
              </a:pathLst>
            </a:custGeom>
            <a:solidFill>
              <a:srgbClr val="000000"/>
            </a:solidFill>
            <a:ln w="1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dirty="0">
                <a:latin typeface="Montserrat Light" pitchFamily="2" charset="77"/>
              </a:endParaRPr>
            </a:p>
          </p:txBody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75DB6F17-01FB-0DDE-C8F8-53F320692F99}"/>
                </a:ext>
              </a:extLst>
            </p:cNvPr>
            <p:cNvSpPr/>
            <p:nvPr/>
          </p:nvSpPr>
          <p:spPr>
            <a:xfrm>
              <a:off x="7085100" y="5129154"/>
              <a:ext cx="16415" cy="16409"/>
            </a:xfrm>
            <a:custGeom>
              <a:avLst/>
              <a:gdLst>
                <a:gd name="connsiteX0" fmla="*/ 0 w 16415"/>
                <a:gd name="connsiteY0" fmla="*/ 0 h 16409"/>
                <a:gd name="connsiteX1" fmla="*/ 16415 w 16415"/>
                <a:gd name="connsiteY1" fmla="*/ 0 h 16409"/>
                <a:gd name="connsiteX2" fmla="*/ 16415 w 16415"/>
                <a:gd name="connsiteY2" fmla="*/ 16409 h 16409"/>
                <a:gd name="connsiteX3" fmla="*/ 0 w 16415"/>
                <a:gd name="connsiteY3" fmla="*/ 16409 h 1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15" h="16409">
                  <a:moveTo>
                    <a:pt x="0" y="0"/>
                  </a:moveTo>
                  <a:lnTo>
                    <a:pt x="16415" y="0"/>
                  </a:lnTo>
                  <a:lnTo>
                    <a:pt x="16415" y="16409"/>
                  </a:lnTo>
                  <a:lnTo>
                    <a:pt x="0" y="16409"/>
                  </a:lnTo>
                  <a:close/>
                </a:path>
              </a:pathLst>
            </a:custGeom>
            <a:solidFill>
              <a:srgbClr val="000000"/>
            </a:solidFill>
            <a:ln w="1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dirty="0">
                <a:latin typeface="Montserrat Ligh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28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8" grpId="0" build="p"/>
      <p:bldP spid="1045" grpId="0"/>
      <p:bldP spid="1080" grpId="0"/>
      <p:bldP spid="1117" grpId="0"/>
      <p:bldP spid="1152" grpId="0"/>
      <p:bldP spid="1187" grpId="0"/>
      <p:bldP spid="12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F5C4C7-769F-ECA4-26EA-236726C10ACD}"/>
              </a:ext>
            </a:extLst>
          </p:cNvPr>
          <p:cNvSpPr txBox="1"/>
          <p:nvPr/>
        </p:nvSpPr>
        <p:spPr>
          <a:xfrm>
            <a:off x="514126" y="402836"/>
            <a:ext cx="101036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spc="300" dirty="0">
                <a:latin typeface="Montserrat" panose="00000500000000000000" pitchFamily="2" charset="0"/>
              </a:rPr>
              <a:t>PASSIVE </a:t>
            </a:r>
            <a:r>
              <a:rPr lang="en-US" sz="2800" spc="300" dirty="0">
                <a:latin typeface="Montserrat Thin" panose="00000300000000000000" pitchFamily="2" charset="0"/>
              </a:rPr>
              <a:t>AND</a:t>
            </a:r>
            <a:r>
              <a:rPr lang="en-US" sz="2800" b="1" spc="300" dirty="0">
                <a:latin typeface="Montserrat" panose="00000500000000000000" pitchFamily="2" charset="0"/>
              </a:rPr>
              <a:t> ACTIVE</a:t>
            </a:r>
            <a:r>
              <a:rPr lang="en-US" sz="2800" b="1" spc="300" dirty="0">
                <a:latin typeface="Montserrat Thin" panose="00000300000000000000" pitchFamily="2" charset="0"/>
              </a:rPr>
              <a:t> </a:t>
            </a:r>
            <a:r>
              <a:rPr lang="en-US" sz="2800" spc="300" dirty="0">
                <a:latin typeface="Montserrat Thin" panose="00000300000000000000" pitchFamily="2" charset="0"/>
              </a:rPr>
              <a:t>APPROACH OF THE DETECTION</a:t>
            </a:r>
          </a:p>
        </p:txBody>
      </p:sp>
      <p:sp>
        <p:nvSpPr>
          <p:cNvPr id="5" name="Pravouholník 4">
            <a:extLst>
              <a:ext uri="{FF2B5EF4-FFF2-40B4-BE49-F238E27FC236}">
                <a16:creationId xmlns:a16="http://schemas.microsoft.com/office/drawing/2014/main" id="{A15C47AB-2B80-67CE-E938-D2EE24CFA5EF}"/>
              </a:ext>
            </a:extLst>
          </p:cNvPr>
          <p:cNvSpPr/>
          <p:nvPr/>
        </p:nvSpPr>
        <p:spPr>
          <a:xfrm rot="10800000">
            <a:off x="0" y="1825683"/>
            <a:ext cx="12192000" cy="4192343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Montserrat Light" pitchFamily="2" charset="77"/>
            </a:endParaRPr>
          </a:p>
        </p:txBody>
      </p:sp>
      <p:pic>
        <p:nvPicPr>
          <p:cNvPr id="3074" name="Picture 2" descr="Building Transparent Free Download Png Clipart - Free Transparent PNG Logos">
            <a:extLst>
              <a:ext uri="{FF2B5EF4-FFF2-40B4-BE49-F238E27FC236}">
                <a16:creationId xmlns:a16="http://schemas.microsoft.com/office/drawing/2014/main" id="{D80AF42C-DA0E-CB52-5723-8870E961E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39641" y="1864657"/>
            <a:ext cx="3374401" cy="432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84CB717-26DD-AE78-D2B3-4FF123DF435C}"/>
              </a:ext>
            </a:extLst>
          </p:cNvPr>
          <p:cNvCxnSpPr>
            <a:cxnSpLocks/>
          </p:cNvCxnSpPr>
          <p:nvPr/>
        </p:nvCxnSpPr>
        <p:spPr>
          <a:xfrm>
            <a:off x="3734622" y="2110927"/>
            <a:ext cx="0" cy="36916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C96D5AE-E93A-4EB8-B989-DDD57E95EDC0}"/>
              </a:ext>
            </a:extLst>
          </p:cNvPr>
          <p:cNvSpPr txBox="1"/>
          <p:nvPr/>
        </p:nvSpPr>
        <p:spPr>
          <a:xfrm>
            <a:off x="59118" y="1671727"/>
            <a:ext cx="3734623" cy="96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Montserrat" pitchFamily="2" charset="77"/>
              </a:rPr>
              <a:t>PASSIVE STAND-OFF DETECTION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1C2D597-EB98-FCD3-8964-DE68CC38CD06}"/>
              </a:ext>
            </a:extLst>
          </p:cNvPr>
          <p:cNvSpPr txBox="1"/>
          <p:nvPr/>
        </p:nvSpPr>
        <p:spPr>
          <a:xfrm>
            <a:off x="319003" y="2667000"/>
            <a:ext cx="3123746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Montserrat ExtraLight" panose="00000300000000000000" pitchFamily="2" charset="0"/>
              </a:rPr>
              <a:t>Relies on infrared radiation from the environment (buildings, trees etc.</a:t>
            </a:r>
            <a:endParaRPr lang="en-GB" b="0" dirty="0">
              <a:effectLst/>
              <a:latin typeface="Montserrat ExtraLight" panose="00000300000000000000" pitchFamily="2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br>
              <a:rPr lang="en-GB" b="0" dirty="0">
                <a:effectLst/>
                <a:latin typeface="Montserrat ExtraLight" panose="00000300000000000000" pitchFamily="2" charset="0"/>
              </a:rPr>
            </a:br>
            <a:r>
              <a:rPr lang="en-GB" dirty="0">
                <a:solidFill>
                  <a:srgbClr val="000000"/>
                </a:solidFill>
                <a:latin typeface="Montserrat ExtraLight" panose="00000300000000000000" pitchFamily="2" charset="0"/>
              </a:rPr>
              <a:t>D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Montserrat ExtraLight" panose="00000300000000000000" pitchFamily="2" charset="0"/>
              </a:rPr>
              <a:t>oes not emit the optical radiation towards  the background</a:t>
            </a:r>
            <a:endParaRPr lang="en-GB" b="0" dirty="0">
              <a:effectLst/>
              <a:latin typeface="Montserrat ExtraLight" panose="00000300000000000000" pitchFamily="2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br>
              <a:rPr lang="en-GB" b="0" dirty="0">
                <a:effectLst/>
                <a:latin typeface="Montserrat ExtraLight" panose="00000300000000000000" pitchFamily="2" charset="0"/>
              </a:rPr>
            </a:br>
            <a:r>
              <a:rPr lang="en-GB" b="1" dirty="0">
                <a:solidFill>
                  <a:srgbClr val="000000"/>
                </a:solidFill>
                <a:latin typeface="Montserrat ExtraLight" panose="00000300000000000000" pitchFamily="2" charset="0"/>
              </a:rPr>
              <a:t>Needs temperature difference between cloud and background</a:t>
            </a:r>
            <a:endParaRPr lang="en-GB" b="1" dirty="0">
              <a:effectLst/>
              <a:latin typeface="Montserrat ExtraLight" panose="00000300000000000000" pitchFamily="2" charset="0"/>
            </a:endParaRPr>
          </a:p>
          <a:p>
            <a:br>
              <a:rPr lang="en-GB" sz="1600" dirty="0"/>
            </a:br>
            <a:endParaRPr lang="en-GB" sz="1600" dirty="0">
              <a:latin typeface="Montserrat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3B02B1-3305-5F65-CEE1-6F8BBB0AD4A3}"/>
              </a:ext>
            </a:extLst>
          </p:cNvPr>
          <p:cNvSpPr txBox="1"/>
          <p:nvPr/>
        </p:nvSpPr>
        <p:spPr>
          <a:xfrm>
            <a:off x="4931272" y="1864657"/>
            <a:ext cx="52670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l-GR" sz="2000" b="1" i="0" u="none" strike="noStrike" dirty="0">
                <a:solidFill>
                  <a:srgbClr val="000000"/>
                </a:solidFill>
                <a:effectLst/>
                <a:latin typeface="Noto Sans Symbols"/>
              </a:rPr>
              <a:t>Δ</a:t>
            </a: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T = </a:t>
            </a:r>
            <a:r>
              <a:rPr lang="en-GB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T</a:t>
            </a:r>
            <a:r>
              <a:rPr lang="en-GB" sz="2000" b="1" i="0" u="none" strike="noStrike" baseline="-2500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background</a:t>
            </a:r>
            <a:r>
              <a:rPr lang="en-GB" sz="2000" b="1" i="0" u="none" strike="noStrike" baseline="-2500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– </a:t>
            </a:r>
            <a:r>
              <a:rPr lang="en-GB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T</a:t>
            </a:r>
            <a:r>
              <a:rPr lang="en-GB" sz="2000" b="1" i="0" u="none" strike="noStrike" baseline="-2500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cloud</a:t>
            </a:r>
            <a:r>
              <a:rPr lang="en-GB" sz="2000" b="1" i="0" u="none" strike="noStrike" baseline="-2500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</a:t>
            </a: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≠ 0</a:t>
            </a:r>
            <a:endParaRPr lang="en-GB" sz="2000" b="0" dirty="0">
              <a:effectLst/>
              <a:latin typeface="Montserrat" panose="00000500000000000000" pitchFamily="2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138CD8-9155-D46F-253A-6D7BA8CCF49A}"/>
              </a:ext>
            </a:extLst>
          </p:cNvPr>
          <p:cNvCxnSpPr/>
          <p:nvPr/>
        </p:nvCxnSpPr>
        <p:spPr>
          <a:xfrm flipH="1">
            <a:off x="8512503" y="2688771"/>
            <a:ext cx="979840" cy="130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2832749-DCD2-09DB-C310-BAAA1EF896EC}"/>
              </a:ext>
            </a:extLst>
          </p:cNvPr>
          <p:cNvCxnSpPr>
            <a:cxnSpLocks/>
          </p:cNvCxnSpPr>
          <p:nvPr/>
        </p:nvCxnSpPr>
        <p:spPr>
          <a:xfrm flipH="1">
            <a:off x="8620673" y="4928526"/>
            <a:ext cx="871670" cy="2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3454B39-1F9C-1979-9597-71269CF310CB}"/>
              </a:ext>
            </a:extLst>
          </p:cNvPr>
          <p:cNvCxnSpPr>
            <a:cxnSpLocks/>
          </p:cNvCxnSpPr>
          <p:nvPr/>
        </p:nvCxnSpPr>
        <p:spPr>
          <a:xfrm flipH="1">
            <a:off x="5371468" y="3312050"/>
            <a:ext cx="3246162" cy="502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4742D45-E9E1-6A43-0D39-CE6F19307C96}"/>
              </a:ext>
            </a:extLst>
          </p:cNvPr>
          <p:cNvCxnSpPr/>
          <p:nvPr/>
        </p:nvCxnSpPr>
        <p:spPr>
          <a:xfrm flipH="1" flipV="1">
            <a:off x="8823365" y="3119286"/>
            <a:ext cx="615139" cy="309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2DA416E-9E64-4F98-F989-714C719642E3}"/>
              </a:ext>
            </a:extLst>
          </p:cNvPr>
          <p:cNvCxnSpPr>
            <a:cxnSpLocks/>
          </p:cNvCxnSpPr>
          <p:nvPr/>
        </p:nvCxnSpPr>
        <p:spPr>
          <a:xfrm flipH="1">
            <a:off x="8058651" y="3504721"/>
            <a:ext cx="785623" cy="12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317291A3-53C4-33FE-0B2D-8DF33DBA4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591" y="4534987"/>
            <a:ext cx="1044609" cy="104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42F6B61-0D4A-F011-20D2-5B4E3D27D34C}"/>
              </a:ext>
            </a:extLst>
          </p:cNvPr>
          <p:cNvSpPr txBox="1"/>
          <p:nvPr/>
        </p:nvSpPr>
        <p:spPr>
          <a:xfrm>
            <a:off x="10367596" y="1761295"/>
            <a:ext cx="21066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GB" sz="2000" b="1" i="0" u="none" strike="noStrike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T</a:t>
            </a:r>
            <a:r>
              <a:rPr lang="en-GB" sz="2000" b="1" i="0" u="none" strike="noStrike" baseline="-2500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background</a:t>
            </a:r>
            <a:r>
              <a:rPr lang="en-GB" sz="2000" b="1" i="0" u="none" strike="noStrike" baseline="-2500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</a:t>
            </a:r>
            <a:endParaRPr lang="en-GB" sz="2000" b="0" dirty="0">
              <a:effectLst/>
              <a:latin typeface="Montserrat" panose="00000500000000000000" pitchFamily="2" charset="0"/>
            </a:endParaRP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789C32C0-8B55-E7C1-0DCE-17FD832C227E}"/>
              </a:ext>
            </a:extLst>
          </p:cNvPr>
          <p:cNvSpPr/>
          <p:nvPr/>
        </p:nvSpPr>
        <p:spPr>
          <a:xfrm rot="16200000">
            <a:off x="6739599" y="3460321"/>
            <a:ext cx="1157147" cy="3010390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518120" sx="102000" sy="102000" algn="ctr" rotWithShape="0">
              <a:prstClr val="black">
                <a:alpha val="17309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FF"/>
              </a:highlight>
              <a:latin typeface="Montserrat 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CF12C1-BB18-FCA3-FF2C-04C338C327D4}"/>
              </a:ext>
            </a:extLst>
          </p:cNvPr>
          <p:cNvSpPr txBox="1"/>
          <p:nvPr/>
        </p:nvSpPr>
        <p:spPr>
          <a:xfrm>
            <a:off x="6374639" y="4637360"/>
            <a:ext cx="17886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Montserrat Light" panose="00000400000000000000" pitchFamily="2" charset="0"/>
              </a:rPr>
              <a:t>CHEMICAL CLOUD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19425DD-0710-2532-B0A4-A1AD64EE68DF}"/>
              </a:ext>
            </a:extLst>
          </p:cNvPr>
          <p:cNvCxnSpPr>
            <a:cxnSpLocks/>
          </p:cNvCxnSpPr>
          <p:nvPr/>
        </p:nvCxnSpPr>
        <p:spPr>
          <a:xfrm flipH="1">
            <a:off x="8677327" y="3764293"/>
            <a:ext cx="785623" cy="12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20CBAB-A770-F071-F0EC-BDB5ED108D9E}"/>
              </a:ext>
            </a:extLst>
          </p:cNvPr>
          <p:cNvCxnSpPr>
            <a:cxnSpLocks/>
          </p:cNvCxnSpPr>
          <p:nvPr/>
        </p:nvCxnSpPr>
        <p:spPr>
          <a:xfrm flipH="1" flipV="1">
            <a:off x="8495619" y="4326042"/>
            <a:ext cx="830660" cy="82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2AA091D-C812-D7A1-E625-5D11E04C9689}"/>
              </a:ext>
            </a:extLst>
          </p:cNvPr>
          <p:cNvCxnSpPr>
            <a:cxnSpLocks/>
          </p:cNvCxnSpPr>
          <p:nvPr/>
        </p:nvCxnSpPr>
        <p:spPr>
          <a:xfrm flipH="1">
            <a:off x="5584948" y="4919636"/>
            <a:ext cx="789691" cy="17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BC3ED2F-D646-BBE2-2889-3FF57764FE36}"/>
              </a:ext>
            </a:extLst>
          </p:cNvPr>
          <p:cNvCxnSpPr>
            <a:cxnSpLocks/>
          </p:cNvCxnSpPr>
          <p:nvPr/>
        </p:nvCxnSpPr>
        <p:spPr>
          <a:xfrm flipH="1">
            <a:off x="8455157" y="5321605"/>
            <a:ext cx="861049" cy="3063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350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F5C4C7-769F-ECA4-26EA-236726C10ACD}"/>
              </a:ext>
            </a:extLst>
          </p:cNvPr>
          <p:cNvSpPr txBox="1"/>
          <p:nvPr/>
        </p:nvSpPr>
        <p:spPr>
          <a:xfrm>
            <a:off x="514126" y="402836"/>
            <a:ext cx="101036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spc="300" dirty="0">
                <a:latin typeface="Montserrat" panose="00000500000000000000" pitchFamily="2" charset="0"/>
              </a:rPr>
              <a:t>PASSIVE </a:t>
            </a:r>
            <a:r>
              <a:rPr lang="en-US" sz="2800" spc="300" dirty="0">
                <a:latin typeface="Montserrat Thin" panose="00000300000000000000" pitchFamily="2" charset="0"/>
              </a:rPr>
              <a:t>AND</a:t>
            </a:r>
            <a:r>
              <a:rPr lang="en-US" sz="2800" b="1" spc="300" dirty="0">
                <a:latin typeface="Montserrat" panose="00000500000000000000" pitchFamily="2" charset="0"/>
              </a:rPr>
              <a:t> ACTIVE</a:t>
            </a:r>
            <a:r>
              <a:rPr lang="en-US" sz="2800" b="1" spc="300" dirty="0">
                <a:latin typeface="Montserrat Thin" panose="00000300000000000000" pitchFamily="2" charset="0"/>
              </a:rPr>
              <a:t> </a:t>
            </a:r>
            <a:r>
              <a:rPr lang="en-US" sz="2800" spc="300" dirty="0">
                <a:latin typeface="Montserrat Thin" panose="00000300000000000000" pitchFamily="2" charset="0"/>
              </a:rPr>
              <a:t>APPROACH OF THE DETECTION</a:t>
            </a:r>
          </a:p>
        </p:txBody>
      </p:sp>
      <p:sp>
        <p:nvSpPr>
          <p:cNvPr id="5" name="Pravouholník 4">
            <a:extLst>
              <a:ext uri="{FF2B5EF4-FFF2-40B4-BE49-F238E27FC236}">
                <a16:creationId xmlns:a16="http://schemas.microsoft.com/office/drawing/2014/main" id="{A15C47AB-2B80-67CE-E938-D2EE24CFA5EF}"/>
              </a:ext>
            </a:extLst>
          </p:cNvPr>
          <p:cNvSpPr/>
          <p:nvPr/>
        </p:nvSpPr>
        <p:spPr>
          <a:xfrm rot="10800000">
            <a:off x="0" y="1825683"/>
            <a:ext cx="12192000" cy="4192343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Montserrat Light" pitchFamily="2" charset="77"/>
            </a:endParaRPr>
          </a:p>
        </p:txBody>
      </p:sp>
      <p:pic>
        <p:nvPicPr>
          <p:cNvPr id="3074" name="Picture 2" descr="Building Transparent Free Download Png Clipart - Free Transparent PNG Logos">
            <a:extLst>
              <a:ext uri="{FF2B5EF4-FFF2-40B4-BE49-F238E27FC236}">
                <a16:creationId xmlns:a16="http://schemas.microsoft.com/office/drawing/2014/main" id="{D80AF42C-DA0E-CB52-5723-8870E961E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01323" y="1761295"/>
            <a:ext cx="3212719" cy="432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84CB717-26DD-AE78-D2B3-4FF123DF435C}"/>
              </a:ext>
            </a:extLst>
          </p:cNvPr>
          <p:cNvCxnSpPr>
            <a:cxnSpLocks/>
          </p:cNvCxnSpPr>
          <p:nvPr/>
        </p:nvCxnSpPr>
        <p:spPr>
          <a:xfrm>
            <a:off x="3734622" y="2110927"/>
            <a:ext cx="0" cy="36916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CC96D5AE-E93A-4EB8-B989-DDD57E95EDC0}"/>
              </a:ext>
            </a:extLst>
          </p:cNvPr>
          <p:cNvSpPr txBox="1"/>
          <p:nvPr/>
        </p:nvSpPr>
        <p:spPr>
          <a:xfrm>
            <a:off x="0" y="1819479"/>
            <a:ext cx="3734623" cy="963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highlight>
                  <a:srgbClr val="F7931D"/>
                </a:highlight>
                <a:latin typeface="Montserrat" pitchFamily="2" charset="77"/>
              </a:rPr>
              <a:t>ACTIVE</a:t>
            </a:r>
            <a:r>
              <a:rPr lang="en-US" sz="2000" dirty="0">
                <a:latin typeface="Montserrat" pitchFamily="2" charset="77"/>
              </a:rPr>
              <a:t> STAND-OFF DETECTION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1C2D597-EB98-FCD3-8964-DE68CC38CD06}"/>
              </a:ext>
            </a:extLst>
          </p:cNvPr>
          <p:cNvSpPr txBox="1"/>
          <p:nvPr/>
        </p:nvSpPr>
        <p:spPr>
          <a:xfrm>
            <a:off x="305438" y="2796778"/>
            <a:ext cx="312374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1600" dirty="0">
              <a:latin typeface="Montserrat ExtraLight" pitchFamily="2" charset="77"/>
            </a:endParaRPr>
          </a:p>
          <a:p>
            <a:pPr algn="ctr"/>
            <a:r>
              <a:rPr lang="en-GB" dirty="0">
                <a:latin typeface="Montserrat ExtraLight" pitchFamily="2" charset="77"/>
              </a:rPr>
              <a:t>The utilisation of two independent pulsed </a:t>
            </a:r>
            <a:r>
              <a:rPr lang="en-GB" dirty="0" err="1">
                <a:latin typeface="Montserrat ExtraLight" pitchFamily="2" charset="77"/>
              </a:rPr>
              <a:t>tunable</a:t>
            </a:r>
            <a:r>
              <a:rPr lang="en-GB" dirty="0">
                <a:latin typeface="Montserrat ExtraLight" pitchFamily="2" charset="77"/>
              </a:rPr>
              <a:t> CO</a:t>
            </a:r>
            <a:r>
              <a:rPr lang="en-GB" baseline="-25000" dirty="0">
                <a:latin typeface="Montserrat ExtraLight" pitchFamily="2" charset="77"/>
              </a:rPr>
              <a:t>2</a:t>
            </a:r>
            <a:r>
              <a:rPr lang="en-GB" dirty="0">
                <a:latin typeface="Montserrat ExtraLight" pitchFamily="2" charset="77"/>
              </a:rPr>
              <a:t> lasers.</a:t>
            </a:r>
          </a:p>
          <a:p>
            <a:pPr algn="ctr"/>
            <a:endParaRPr lang="en-GB" dirty="0">
              <a:latin typeface="Montserrat ExtraLight" pitchFamily="2" charset="77"/>
            </a:endParaRPr>
          </a:p>
          <a:p>
            <a:pPr algn="ctr"/>
            <a:r>
              <a:rPr lang="en-GB" b="1" dirty="0">
                <a:solidFill>
                  <a:srgbClr val="F7931D"/>
                </a:solidFill>
                <a:latin typeface="Montserrat ExtraLight" pitchFamily="2" charset="77"/>
              </a:rPr>
              <a:t>Long-range detection </a:t>
            </a:r>
            <a:r>
              <a:rPr lang="en-GB" dirty="0">
                <a:latin typeface="Montserrat ExtraLight" pitchFamily="2" charset="77"/>
              </a:rPr>
              <a:t>up to 6 km</a:t>
            </a:r>
          </a:p>
          <a:p>
            <a:pPr algn="ctr"/>
            <a:endParaRPr lang="en-GB" dirty="0">
              <a:latin typeface="Montserrat ExtraLight" pitchFamily="2" charset="77"/>
            </a:endParaRPr>
          </a:p>
          <a:p>
            <a:pPr algn="ctr"/>
            <a:r>
              <a:rPr lang="en-GB" dirty="0">
                <a:latin typeface="Montserrat ExtraLight" pitchFamily="2" charset="77"/>
              </a:rPr>
              <a:t>No Delta T required, </a:t>
            </a:r>
            <a:r>
              <a:rPr lang="en-GB" b="1" dirty="0">
                <a:solidFill>
                  <a:srgbClr val="F7931D"/>
                </a:solidFill>
                <a:latin typeface="Montserrat ExtraLight" pitchFamily="2" charset="77"/>
              </a:rPr>
              <a:t>detects secondary clouds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1336265-4CA7-2027-A955-8FE9B6C8E2B6}"/>
              </a:ext>
            </a:extLst>
          </p:cNvPr>
          <p:cNvCxnSpPr>
            <a:cxnSpLocks/>
          </p:cNvCxnSpPr>
          <p:nvPr/>
        </p:nvCxnSpPr>
        <p:spPr>
          <a:xfrm>
            <a:off x="5116286" y="5072105"/>
            <a:ext cx="4334854" cy="35654"/>
          </a:xfrm>
          <a:prstGeom prst="straightConnector1">
            <a:avLst/>
          </a:prstGeom>
          <a:ln>
            <a:solidFill>
              <a:srgbClr val="F7931D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AAEFE1-63B0-C3C8-BE5D-28D0D6F4B831}"/>
              </a:ext>
            </a:extLst>
          </p:cNvPr>
          <p:cNvCxnSpPr>
            <a:cxnSpLocks/>
          </p:cNvCxnSpPr>
          <p:nvPr/>
        </p:nvCxnSpPr>
        <p:spPr>
          <a:xfrm flipH="1">
            <a:off x="5301343" y="4716343"/>
            <a:ext cx="4068921" cy="0"/>
          </a:xfrm>
          <a:prstGeom prst="straightConnector1">
            <a:avLst/>
          </a:prstGeom>
          <a:ln>
            <a:solidFill>
              <a:srgbClr val="F7931D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4A7A5E3-C32E-5360-2062-87D9722B70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90" y="3429000"/>
            <a:ext cx="1827472" cy="2842171"/>
          </a:xfrm>
          <a:prstGeom prst="rect">
            <a:avLst/>
          </a:prstGeom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286EEFFC-C144-340D-7312-CFF443F706E3}"/>
              </a:ext>
            </a:extLst>
          </p:cNvPr>
          <p:cNvSpPr/>
          <p:nvPr/>
        </p:nvSpPr>
        <p:spPr>
          <a:xfrm rot="16200000">
            <a:off x="6739599" y="3460321"/>
            <a:ext cx="1157147" cy="3010390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518120" sx="102000" sy="102000" algn="ctr" rotWithShape="0">
              <a:prstClr val="black">
                <a:alpha val="17309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FF"/>
              </a:highlight>
              <a:latin typeface="Montserrat 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CF12C1-BB18-FCA3-FF2C-04C338C327D4}"/>
              </a:ext>
            </a:extLst>
          </p:cNvPr>
          <p:cNvSpPr txBox="1"/>
          <p:nvPr/>
        </p:nvSpPr>
        <p:spPr>
          <a:xfrm>
            <a:off x="6176037" y="4718162"/>
            <a:ext cx="19444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Montserrat Light" panose="00000400000000000000" pitchFamily="2" charset="0"/>
              </a:rPr>
              <a:t>CHEMICAL CLOUD</a:t>
            </a:r>
          </a:p>
        </p:txBody>
      </p:sp>
    </p:spTree>
    <p:extLst>
      <p:ext uri="{BB962C8B-B14F-4D97-AF65-F5344CB8AC3E}">
        <p14:creationId xmlns:p14="http://schemas.microsoft.com/office/powerpoint/2010/main" val="631095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uholník 4">
            <a:extLst>
              <a:ext uri="{FF2B5EF4-FFF2-40B4-BE49-F238E27FC236}">
                <a16:creationId xmlns:a16="http://schemas.microsoft.com/office/drawing/2014/main" id="{A15C47AB-2B80-67CE-E938-D2EE24CFA5EF}"/>
              </a:ext>
            </a:extLst>
          </p:cNvPr>
          <p:cNvSpPr/>
          <p:nvPr/>
        </p:nvSpPr>
        <p:spPr>
          <a:xfrm rot="10800000">
            <a:off x="0" y="1819124"/>
            <a:ext cx="12192000" cy="4192343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F5C4C7-769F-ECA4-26EA-236726C10ACD}"/>
              </a:ext>
            </a:extLst>
          </p:cNvPr>
          <p:cNvSpPr txBox="1"/>
          <p:nvPr/>
        </p:nvSpPr>
        <p:spPr>
          <a:xfrm>
            <a:off x="0" y="40283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Thin" panose="00000300000000000000" pitchFamily="2" charset="0"/>
                <a:ea typeface="+mn-ea"/>
                <a:cs typeface="+mn-cs"/>
              </a:rPr>
              <a:t>PRINCIPLE OF </a:t>
            </a:r>
            <a:r>
              <a:rPr kumimoji="0" 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DIAL</a:t>
            </a:r>
            <a:r>
              <a:rPr kumimoji="0" 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Thin" panose="0000030000000000000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DETECTION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9556D2C4-E9DA-C09C-7447-95217FEFAFDB}"/>
              </a:ext>
            </a:extLst>
          </p:cNvPr>
          <p:cNvSpPr/>
          <p:nvPr/>
        </p:nvSpPr>
        <p:spPr>
          <a:xfrm rot="15741752">
            <a:off x="6956912" y="2338508"/>
            <a:ext cx="3822130" cy="3396845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518120" sx="102000" sy="102000" algn="ctr" rotWithShape="0">
              <a:prstClr val="black">
                <a:alpha val="17309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00FF"/>
              </a:highlight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00A7DAD-3101-AFC4-E305-A8881699FFA4}"/>
              </a:ext>
            </a:extLst>
          </p:cNvPr>
          <p:cNvCxnSpPr>
            <a:cxnSpLocks/>
          </p:cNvCxnSpPr>
          <p:nvPr/>
        </p:nvCxnSpPr>
        <p:spPr>
          <a:xfrm flipH="1">
            <a:off x="11865935" y="1825683"/>
            <a:ext cx="6462" cy="4192344"/>
          </a:xfrm>
          <a:prstGeom prst="line">
            <a:avLst/>
          </a:prstGeom>
          <a:noFill/>
          <a:ln w="12700" cap="rnd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072B7A6-F47D-6247-AC74-D2193756DE92}"/>
              </a:ext>
            </a:extLst>
          </p:cNvPr>
          <p:cNvGrpSpPr/>
          <p:nvPr/>
        </p:nvGrpSpPr>
        <p:grpSpPr>
          <a:xfrm>
            <a:off x="3434018" y="1995832"/>
            <a:ext cx="1080000" cy="1800000"/>
            <a:chOff x="3017520" y="1991360"/>
            <a:chExt cx="1647840" cy="225470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8571068-577C-96DF-01E9-DA70237241C9}"/>
                </a:ext>
              </a:extLst>
            </p:cNvPr>
            <p:cNvSpPr/>
            <p:nvPr/>
          </p:nvSpPr>
          <p:spPr>
            <a:xfrm>
              <a:off x="3017520" y="1991360"/>
              <a:ext cx="1647306" cy="2254709"/>
            </a:xfrm>
            <a:prstGeom prst="rect">
              <a:avLst/>
            </a:prstGeom>
            <a:solidFill>
              <a:schemeClr val="bg2">
                <a:lumMod val="9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FFFAAAB-3266-34F0-8C4F-686A101BF5A4}"/>
                </a:ext>
              </a:extLst>
            </p:cNvPr>
            <p:cNvSpPr/>
            <p:nvPr/>
          </p:nvSpPr>
          <p:spPr>
            <a:xfrm>
              <a:off x="3566800" y="3597954"/>
              <a:ext cx="549280" cy="419376"/>
            </a:xfrm>
            <a:prstGeom prst="ellipse">
              <a:avLst/>
            </a:prstGeom>
            <a:solidFill>
              <a:srgbClr val="F79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46D0F5E-B9FE-1EF5-272B-F9EB9954BD86}"/>
                </a:ext>
              </a:extLst>
            </p:cNvPr>
            <p:cNvSpPr/>
            <p:nvPr/>
          </p:nvSpPr>
          <p:spPr>
            <a:xfrm>
              <a:off x="3566800" y="3058921"/>
              <a:ext cx="549280" cy="419376"/>
            </a:xfrm>
            <a:prstGeom prst="ellipse">
              <a:avLst/>
            </a:prstGeom>
            <a:pattFill prst="pct25">
              <a:fgClr>
                <a:srgbClr val="002060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CB11214-2F16-0C51-0E93-38A6661254D0}"/>
                </a:ext>
              </a:extLst>
            </p:cNvPr>
            <p:cNvSpPr txBox="1"/>
            <p:nvPr/>
          </p:nvSpPr>
          <p:spPr>
            <a:xfrm flipH="1">
              <a:off x="3078824" y="2021199"/>
              <a:ext cx="1586536" cy="1040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Signal received by the detector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D2D5D2-5ECB-27B9-7262-CF9BF362C0DE}"/>
              </a:ext>
            </a:extLst>
          </p:cNvPr>
          <p:cNvGrpSpPr/>
          <p:nvPr/>
        </p:nvGrpSpPr>
        <p:grpSpPr>
          <a:xfrm>
            <a:off x="3433668" y="3915296"/>
            <a:ext cx="1086857" cy="1800000"/>
            <a:chOff x="2987316" y="4522011"/>
            <a:chExt cx="1612495" cy="225470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3A80A62-3B3B-8B9A-E32F-B39E833E1C90}"/>
                </a:ext>
              </a:extLst>
            </p:cNvPr>
            <p:cNvSpPr/>
            <p:nvPr/>
          </p:nvSpPr>
          <p:spPr>
            <a:xfrm>
              <a:off x="2997489" y="4522011"/>
              <a:ext cx="1602322" cy="2254709"/>
            </a:xfrm>
            <a:prstGeom prst="rect">
              <a:avLst/>
            </a:prstGeom>
            <a:solidFill>
              <a:schemeClr val="bg2">
                <a:lumMod val="9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9F85C77-2CEF-9F25-7DF3-FC763DB54480}"/>
                </a:ext>
              </a:extLst>
            </p:cNvPr>
            <p:cNvSpPr/>
            <p:nvPr/>
          </p:nvSpPr>
          <p:spPr>
            <a:xfrm>
              <a:off x="3524653" y="6103644"/>
              <a:ext cx="534107" cy="419376"/>
            </a:xfrm>
            <a:prstGeom prst="ellipse">
              <a:avLst/>
            </a:prstGeom>
            <a:solidFill>
              <a:srgbClr val="F79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F0A95D5-3B5F-B9EA-6E7A-8DBEE752E51D}"/>
                </a:ext>
              </a:extLst>
            </p:cNvPr>
            <p:cNvSpPr/>
            <p:nvPr/>
          </p:nvSpPr>
          <p:spPr>
            <a:xfrm>
              <a:off x="3525410" y="5621995"/>
              <a:ext cx="534107" cy="41750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AFD991E-3D28-D742-E725-EC503417CCAC}"/>
                </a:ext>
              </a:extLst>
            </p:cNvPr>
            <p:cNvSpPr txBox="1"/>
            <p:nvPr/>
          </p:nvSpPr>
          <p:spPr>
            <a:xfrm flipH="1">
              <a:off x="2987316" y="4564311"/>
              <a:ext cx="1602322" cy="809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Light" panose="00000400000000000000" pitchFamily="2" charset="0"/>
                  <a:ea typeface="+mn-ea"/>
                  <a:cs typeface="+mn-cs"/>
                </a:rPr>
                <a:t>Signal sent by two  lasers</a:t>
              </a:r>
            </a:p>
          </p:txBody>
        </p: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1A0EB94-D17F-CD95-D45B-DE44BFF8944C}"/>
              </a:ext>
            </a:extLst>
          </p:cNvPr>
          <p:cNvCxnSpPr>
            <a:cxnSpLocks/>
          </p:cNvCxnSpPr>
          <p:nvPr/>
        </p:nvCxnSpPr>
        <p:spPr>
          <a:xfrm>
            <a:off x="4514018" y="5017703"/>
            <a:ext cx="3134682" cy="223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662F360-A3DA-6900-0544-A196BBE9B8B8}"/>
              </a:ext>
            </a:extLst>
          </p:cNvPr>
          <p:cNvCxnSpPr>
            <a:cxnSpLocks/>
          </p:cNvCxnSpPr>
          <p:nvPr/>
        </p:nvCxnSpPr>
        <p:spPr>
          <a:xfrm>
            <a:off x="4520524" y="5326119"/>
            <a:ext cx="3095480" cy="0"/>
          </a:xfrm>
          <a:prstGeom prst="straightConnector1">
            <a:avLst/>
          </a:prstGeom>
          <a:ln>
            <a:solidFill>
              <a:srgbClr val="F7931D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AC1A7E7-EA60-5945-F7AE-DC4EE1BC2C62}"/>
              </a:ext>
            </a:extLst>
          </p:cNvPr>
          <p:cNvCxnSpPr>
            <a:cxnSpLocks/>
          </p:cNvCxnSpPr>
          <p:nvPr/>
        </p:nvCxnSpPr>
        <p:spPr>
          <a:xfrm flipV="1">
            <a:off x="4280295" y="5324679"/>
            <a:ext cx="275728" cy="1440"/>
          </a:xfrm>
          <a:prstGeom prst="straightConnector1">
            <a:avLst/>
          </a:prstGeom>
          <a:ln>
            <a:solidFill>
              <a:srgbClr val="F7931D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DD6103B-13DF-8CD2-E0CD-0CE7A041F4E9}"/>
              </a:ext>
            </a:extLst>
          </p:cNvPr>
          <p:cNvCxnSpPr>
            <a:cxnSpLocks/>
          </p:cNvCxnSpPr>
          <p:nvPr/>
        </p:nvCxnSpPr>
        <p:spPr>
          <a:xfrm>
            <a:off x="4251653" y="5016524"/>
            <a:ext cx="287577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EEE629E-2DBE-7A70-1660-9021064D95EF}"/>
              </a:ext>
            </a:extLst>
          </p:cNvPr>
          <p:cNvCxnSpPr>
            <a:cxnSpLocks/>
          </p:cNvCxnSpPr>
          <p:nvPr/>
        </p:nvCxnSpPr>
        <p:spPr>
          <a:xfrm flipV="1">
            <a:off x="7597640" y="5307557"/>
            <a:ext cx="3467936" cy="18562"/>
          </a:xfrm>
          <a:prstGeom prst="straightConnector1">
            <a:avLst/>
          </a:prstGeom>
          <a:ln>
            <a:solidFill>
              <a:srgbClr val="F7931D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Arc 36">
            <a:extLst>
              <a:ext uri="{FF2B5EF4-FFF2-40B4-BE49-F238E27FC236}">
                <a16:creationId xmlns:a16="http://schemas.microsoft.com/office/drawing/2014/main" id="{5BFDAC8A-E46D-E164-F18D-B23E9EE4CCB3}"/>
              </a:ext>
            </a:extLst>
          </p:cNvPr>
          <p:cNvSpPr/>
          <p:nvPr/>
        </p:nvSpPr>
        <p:spPr>
          <a:xfrm>
            <a:off x="10241990" y="3400481"/>
            <a:ext cx="1589446" cy="1907865"/>
          </a:xfrm>
          <a:prstGeom prst="arc">
            <a:avLst>
              <a:gd name="adj1" fmla="val 16027745"/>
              <a:gd name="adj2" fmla="val 5396780"/>
            </a:avLst>
          </a:prstGeom>
          <a:ln w="22225">
            <a:solidFill>
              <a:srgbClr val="F79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C0DA679-9B6C-9190-A735-F233BADBADD7}"/>
              </a:ext>
            </a:extLst>
          </p:cNvPr>
          <p:cNvCxnSpPr>
            <a:cxnSpLocks/>
            <a:stCxn id="59" idx="0"/>
          </p:cNvCxnSpPr>
          <p:nvPr/>
        </p:nvCxnSpPr>
        <p:spPr>
          <a:xfrm flipH="1">
            <a:off x="9999116" y="2981768"/>
            <a:ext cx="921796" cy="4937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0E6FE16-C654-0225-9D5C-89E4AEDAEA69}"/>
              </a:ext>
            </a:extLst>
          </p:cNvPr>
          <p:cNvCxnSpPr>
            <a:cxnSpLocks/>
          </p:cNvCxnSpPr>
          <p:nvPr/>
        </p:nvCxnSpPr>
        <p:spPr>
          <a:xfrm rot="10800000">
            <a:off x="4251653" y="3013831"/>
            <a:ext cx="3129280" cy="0"/>
          </a:xfrm>
          <a:prstGeom prst="straightConnector1">
            <a:avLst/>
          </a:prstGeom>
          <a:ln w="2222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E0DC9C2-6DC2-7980-AF9E-BA12EB05E13C}"/>
              </a:ext>
            </a:extLst>
          </p:cNvPr>
          <p:cNvCxnSpPr/>
          <p:nvPr/>
        </p:nvCxnSpPr>
        <p:spPr>
          <a:xfrm rot="10800000">
            <a:off x="4295040" y="3429000"/>
            <a:ext cx="3129280" cy="0"/>
          </a:xfrm>
          <a:prstGeom prst="straightConnector1">
            <a:avLst/>
          </a:prstGeom>
          <a:ln>
            <a:solidFill>
              <a:srgbClr val="F7931D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A10766A-2C44-6662-8E85-E98A446AB214}"/>
              </a:ext>
            </a:extLst>
          </p:cNvPr>
          <p:cNvCxnSpPr>
            <a:cxnSpLocks/>
          </p:cNvCxnSpPr>
          <p:nvPr/>
        </p:nvCxnSpPr>
        <p:spPr>
          <a:xfrm flipH="1">
            <a:off x="7380933" y="2990816"/>
            <a:ext cx="2603893" cy="24681"/>
          </a:xfrm>
          <a:prstGeom prst="straightConnector1">
            <a:avLst/>
          </a:prstGeom>
          <a:ln w="2222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Arc 58">
            <a:extLst>
              <a:ext uri="{FF2B5EF4-FFF2-40B4-BE49-F238E27FC236}">
                <a16:creationId xmlns:a16="http://schemas.microsoft.com/office/drawing/2014/main" id="{916E6256-7011-68C6-57CE-596A4DECAFF5}"/>
              </a:ext>
            </a:extLst>
          </p:cNvPr>
          <p:cNvSpPr/>
          <p:nvPr/>
        </p:nvSpPr>
        <p:spPr>
          <a:xfrm>
            <a:off x="9982746" y="2981768"/>
            <a:ext cx="1876332" cy="2011890"/>
          </a:xfrm>
          <a:prstGeom prst="arc">
            <a:avLst>
              <a:gd name="adj1" fmla="val 16200000"/>
              <a:gd name="adj2" fmla="val 5069881"/>
            </a:avLst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66F9032-80AC-7D53-3277-B464B724DAC1}"/>
              </a:ext>
            </a:extLst>
          </p:cNvPr>
          <p:cNvCxnSpPr>
            <a:cxnSpLocks/>
          </p:cNvCxnSpPr>
          <p:nvPr/>
        </p:nvCxnSpPr>
        <p:spPr>
          <a:xfrm flipV="1">
            <a:off x="7648700" y="4982480"/>
            <a:ext cx="3431209" cy="34044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6533EDD-0BFF-280C-4193-6DC109284659}"/>
              </a:ext>
            </a:extLst>
          </p:cNvPr>
          <p:cNvCxnSpPr>
            <a:cxnSpLocks/>
          </p:cNvCxnSpPr>
          <p:nvPr/>
        </p:nvCxnSpPr>
        <p:spPr>
          <a:xfrm flipH="1">
            <a:off x="7380933" y="3403633"/>
            <a:ext cx="3609828" cy="24646"/>
          </a:xfrm>
          <a:prstGeom prst="straightConnector1">
            <a:avLst/>
          </a:prstGeom>
          <a:ln>
            <a:solidFill>
              <a:srgbClr val="F7931D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282EACA-26EF-0859-8CFB-EE543BED3CA6}"/>
              </a:ext>
            </a:extLst>
          </p:cNvPr>
          <p:cNvSpPr txBox="1"/>
          <p:nvPr/>
        </p:nvSpPr>
        <p:spPr>
          <a:xfrm>
            <a:off x="7974892" y="3882214"/>
            <a:ext cx="16243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 panose="00000400000000000000" pitchFamily="2" charset="0"/>
                <a:ea typeface="+mn-ea"/>
                <a:cs typeface="+mn-cs"/>
              </a:rPr>
              <a:t>CHEMICAL CLOUD</a:t>
            </a: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8EEE25-C218-DF0A-E85F-D48A0AEF3E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443" y="607930"/>
            <a:ext cx="4168113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B5AC19-DE7C-B26C-1F94-4BE62ED31BD6}"/>
              </a:ext>
            </a:extLst>
          </p:cNvPr>
          <p:cNvSpPr txBox="1"/>
          <p:nvPr/>
        </p:nvSpPr>
        <p:spPr>
          <a:xfrm rot="5400000">
            <a:off x="10833446" y="3941640"/>
            <a:ext cx="2460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latin typeface="Montserrat Light" panose="00000400000000000000" pitchFamily="2" charset="0"/>
              </a:rPr>
              <a:t>Reflected Target</a:t>
            </a: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Light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856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uholník 4">
            <a:extLst>
              <a:ext uri="{FF2B5EF4-FFF2-40B4-BE49-F238E27FC236}">
                <a16:creationId xmlns:a16="http://schemas.microsoft.com/office/drawing/2014/main" id="{1778E942-20BF-31CF-6E0E-DE5582D477E8}"/>
              </a:ext>
            </a:extLst>
          </p:cNvPr>
          <p:cNvSpPr/>
          <p:nvPr/>
        </p:nvSpPr>
        <p:spPr>
          <a:xfrm rot="10800000">
            <a:off x="9863" y="1998898"/>
            <a:ext cx="12192000" cy="4125614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Montserrat Light" pitchFamily="2" charset="77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09EF1F7-C874-0F47-6F91-06119053618D}"/>
              </a:ext>
            </a:extLst>
          </p:cNvPr>
          <p:cNvGrpSpPr/>
          <p:nvPr/>
        </p:nvGrpSpPr>
        <p:grpSpPr>
          <a:xfrm>
            <a:off x="1676400" y="5329789"/>
            <a:ext cx="3402000" cy="13042"/>
            <a:chOff x="1676400" y="5329789"/>
            <a:chExt cx="2784765" cy="1304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3267766-7A01-35F0-8751-9D87B3394939}"/>
                </a:ext>
              </a:extLst>
            </p:cNvPr>
            <p:cNvCxnSpPr/>
            <p:nvPr/>
          </p:nvCxnSpPr>
          <p:spPr>
            <a:xfrm>
              <a:off x="1676400" y="5329789"/>
              <a:ext cx="928255" cy="0"/>
            </a:xfrm>
            <a:prstGeom prst="line">
              <a:avLst/>
            </a:prstGeom>
            <a:ln w="22225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BEC6214-FD81-3DD7-EEC1-0EE7DF7975C6}"/>
                </a:ext>
              </a:extLst>
            </p:cNvPr>
            <p:cNvCxnSpPr/>
            <p:nvPr/>
          </p:nvCxnSpPr>
          <p:spPr>
            <a:xfrm>
              <a:off x="2604655" y="5342831"/>
              <a:ext cx="928255" cy="0"/>
            </a:xfrm>
            <a:prstGeom prst="line">
              <a:avLst/>
            </a:prstGeom>
            <a:ln w="22225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58E2CD-4C43-5753-6B08-124DBE82B03A}"/>
                </a:ext>
              </a:extLst>
            </p:cNvPr>
            <p:cNvCxnSpPr/>
            <p:nvPr/>
          </p:nvCxnSpPr>
          <p:spPr>
            <a:xfrm>
              <a:off x="3532910" y="5338620"/>
              <a:ext cx="928255" cy="0"/>
            </a:xfrm>
            <a:prstGeom prst="line">
              <a:avLst/>
            </a:prstGeom>
            <a:ln w="22225"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AE17F42-3CB4-7ACB-924F-71A176E7CDB7}"/>
              </a:ext>
            </a:extLst>
          </p:cNvPr>
          <p:cNvSpPr txBox="1"/>
          <p:nvPr/>
        </p:nvSpPr>
        <p:spPr>
          <a:xfrm>
            <a:off x="2277906" y="5446527"/>
            <a:ext cx="1063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Montserrat" pitchFamily="2" charset="77"/>
              </a:rPr>
              <a:t>1</a:t>
            </a:r>
            <a:r>
              <a:rPr lang="en-US" sz="1100" b="1" dirty="0">
                <a:latin typeface="Montserrat" pitchFamily="2" charset="77"/>
              </a:rPr>
              <a:t>KM</a:t>
            </a:r>
            <a:endParaRPr lang="sk-SK" sz="11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E49965-D9CB-7275-A9D7-42653B207787}"/>
              </a:ext>
            </a:extLst>
          </p:cNvPr>
          <p:cNvSpPr txBox="1"/>
          <p:nvPr/>
        </p:nvSpPr>
        <p:spPr>
          <a:xfrm>
            <a:off x="3412812" y="5443268"/>
            <a:ext cx="1063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Montserrat" pitchFamily="2" charset="77"/>
              </a:rPr>
              <a:t>3</a:t>
            </a:r>
            <a:r>
              <a:rPr lang="en-US" sz="1100" b="1" dirty="0">
                <a:latin typeface="Montserrat" pitchFamily="2" charset="77"/>
              </a:rPr>
              <a:t>KM</a:t>
            </a:r>
            <a:endParaRPr lang="sk-SK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89FB73-33F8-D048-D2FA-8FE67559528E}"/>
              </a:ext>
            </a:extLst>
          </p:cNvPr>
          <p:cNvSpPr txBox="1"/>
          <p:nvPr/>
        </p:nvSpPr>
        <p:spPr>
          <a:xfrm>
            <a:off x="4547718" y="5438583"/>
            <a:ext cx="1063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Montserrat" pitchFamily="2" charset="77"/>
              </a:rPr>
              <a:t>6</a:t>
            </a:r>
            <a:r>
              <a:rPr lang="en-US" sz="1100" b="1" dirty="0">
                <a:latin typeface="Montserrat" pitchFamily="2" charset="77"/>
              </a:rPr>
              <a:t>KM</a:t>
            </a:r>
            <a:endParaRPr lang="sk-SK" sz="11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17FF47-03C0-38C0-F112-E9235750F35C}"/>
              </a:ext>
            </a:extLst>
          </p:cNvPr>
          <p:cNvSpPr txBox="1"/>
          <p:nvPr/>
        </p:nvSpPr>
        <p:spPr>
          <a:xfrm>
            <a:off x="6378017" y="4933689"/>
            <a:ext cx="1063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7931D"/>
                </a:solidFill>
                <a:latin typeface="Montserrat" pitchFamily="2" charset="77"/>
              </a:rPr>
              <a:t>1</a:t>
            </a:r>
            <a:r>
              <a:rPr lang="en-US" sz="1100" b="1" dirty="0">
                <a:solidFill>
                  <a:srgbClr val="F7931D"/>
                </a:solidFill>
                <a:latin typeface="Montserrat" pitchFamily="2" charset="77"/>
              </a:rPr>
              <a:t>mRAD</a:t>
            </a:r>
            <a:endParaRPr lang="sk-SK" sz="1100" dirty="0">
              <a:solidFill>
                <a:srgbClr val="F7931D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6A9C046-2DC4-C48A-8B14-6125F0C2135C}"/>
              </a:ext>
            </a:extLst>
          </p:cNvPr>
          <p:cNvCxnSpPr>
            <a:cxnSpLocks/>
          </p:cNvCxnSpPr>
          <p:nvPr/>
        </p:nvCxnSpPr>
        <p:spPr>
          <a:xfrm flipV="1">
            <a:off x="1673525" y="4169701"/>
            <a:ext cx="4538875" cy="1105472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F9ACA9-6764-12DE-9765-40CA606B8BBB}"/>
              </a:ext>
            </a:extLst>
          </p:cNvPr>
          <p:cNvCxnSpPr>
            <a:cxnSpLocks/>
          </p:cNvCxnSpPr>
          <p:nvPr/>
        </p:nvCxnSpPr>
        <p:spPr>
          <a:xfrm flipV="1">
            <a:off x="1682108" y="2688299"/>
            <a:ext cx="4463282" cy="2583121"/>
          </a:xfrm>
          <a:prstGeom prst="line">
            <a:avLst/>
          </a:prstGeom>
          <a:ln w="952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3006130-D997-EFC1-456C-31C41B085402}"/>
              </a:ext>
            </a:extLst>
          </p:cNvPr>
          <p:cNvCxnSpPr>
            <a:cxnSpLocks/>
            <a:endCxn id="55" idx="2"/>
          </p:cNvCxnSpPr>
          <p:nvPr/>
        </p:nvCxnSpPr>
        <p:spPr>
          <a:xfrm flipV="1">
            <a:off x="1433801" y="5207735"/>
            <a:ext cx="3419060" cy="69090"/>
          </a:xfrm>
          <a:prstGeom prst="line">
            <a:avLst/>
          </a:prstGeom>
          <a:ln w="41275">
            <a:solidFill>
              <a:srgbClr val="F79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7FA2193-EA67-D155-989C-B9F929073037}"/>
              </a:ext>
            </a:extLst>
          </p:cNvPr>
          <p:cNvSpPr txBox="1"/>
          <p:nvPr/>
        </p:nvSpPr>
        <p:spPr>
          <a:xfrm>
            <a:off x="6419196" y="3917183"/>
            <a:ext cx="1063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A61A31"/>
                </a:solidFill>
                <a:latin typeface="Montserrat" pitchFamily="2" charset="77"/>
              </a:rPr>
              <a:t>16</a:t>
            </a:r>
            <a:r>
              <a:rPr lang="en-US" sz="1100" b="1" dirty="0">
                <a:solidFill>
                  <a:srgbClr val="A61A31"/>
                </a:solidFill>
                <a:latin typeface="Montserrat" pitchFamily="2" charset="77"/>
              </a:rPr>
              <a:t>mRAD</a:t>
            </a:r>
            <a:endParaRPr lang="sk-SK" sz="1100" dirty="0">
              <a:solidFill>
                <a:srgbClr val="A61A3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76582A0-0FF5-08D3-C002-ABFFF744F0EE}"/>
              </a:ext>
            </a:extLst>
          </p:cNvPr>
          <p:cNvSpPr txBox="1"/>
          <p:nvPr/>
        </p:nvSpPr>
        <p:spPr>
          <a:xfrm>
            <a:off x="6369591" y="2404042"/>
            <a:ext cx="1063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A61A31"/>
                </a:solidFill>
                <a:latin typeface="Montserrat" pitchFamily="2" charset="77"/>
              </a:rPr>
              <a:t>30</a:t>
            </a:r>
            <a:r>
              <a:rPr lang="en-US" sz="1100" b="1" dirty="0">
                <a:solidFill>
                  <a:srgbClr val="A61A31"/>
                </a:solidFill>
                <a:latin typeface="Montserrat" pitchFamily="2" charset="77"/>
              </a:rPr>
              <a:t>mRAD</a:t>
            </a:r>
            <a:endParaRPr lang="sk-SK" sz="1100" dirty="0">
              <a:solidFill>
                <a:srgbClr val="A61A3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09075CC-23A2-3402-67CD-14C40BB16A4D}"/>
              </a:ext>
            </a:extLst>
          </p:cNvPr>
          <p:cNvSpPr txBox="1"/>
          <p:nvPr/>
        </p:nvSpPr>
        <p:spPr>
          <a:xfrm>
            <a:off x="6321722" y="5266365"/>
            <a:ext cx="11904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highlight>
                  <a:srgbClr val="F7931D"/>
                </a:highlight>
                <a:latin typeface="Montserrat" pitchFamily="2" charset="77"/>
              </a:rPr>
              <a:t>ACTIVE</a:t>
            </a:r>
            <a:endParaRPr lang="sk-SK" sz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CBADA2-9762-EF5D-EBED-C8C896BD2788}"/>
              </a:ext>
            </a:extLst>
          </p:cNvPr>
          <p:cNvSpPr txBox="1"/>
          <p:nvPr/>
        </p:nvSpPr>
        <p:spPr>
          <a:xfrm>
            <a:off x="2260653" y="5025153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ontserrat" pitchFamily="2" charset="77"/>
              </a:rPr>
              <a:t>1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2D5AC18-1316-70A4-67FB-E4811A5F07B4}"/>
              </a:ext>
            </a:extLst>
          </p:cNvPr>
          <p:cNvSpPr txBox="1"/>
          <p:nvPr/>
        </p:nvSpPr>
        <p:spPr>
          <a:xfrm>
            <a:off x="2259467" y="4735370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ontserrat" pitchFamily="2" charset="77"/>
              </a:rPr>
              <a:t>16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13BCDB8-FD0C-DBA3-CA7F-88D3B73DC543}"/>
              </a:ext>
            </a:extLst>
          </p:cNvPr>
          <p:cNvSpPr txBox="1"/>
          <p:nvPr/>
        </p:nvSpPr>
        <p:spPr>
          <a:xfrm>
            <a:off x="2257922" y="4266084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ontserrat" pitchFamily="2" charset="77"/>
              </a:rPr>
              <a:t>30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AC83CD-3113-415E-4DB8-9AC71EF4F45C}"/>
              </a:ext>
            </a:extLst>
          </p:cNvPr>
          <p:cNvSpPr txBox="1"/>
          <p:nvPr/>
        </p:nvSpPr>
        <p:spPr>
          <a:xfrm>
            <a:off x="3221381" y="4957440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ontserrat" pitchFamily="2" charset="77"/>
              </a:rPr>
              <a:t>3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6137828-D367-FEFC-95C2-970A10981861}"/>
              </a:ext>
            </a:extLst>
          </p:cNvPr>
          <p:cNvSpPr txBox="1"/>
          <p:nvPr/>
        </p:nvSpPr>
        <p:spPr>
          <a:xfrm>
            <a:off x="3441109" y="4404583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ontserrat" pitchFamily="2" charset="77"/>
              </a:rPr>
              <a:t>48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1B05527-D14E-E06F-F78A-FFDAB50087C3}"/>
              </a:ext>
            </a:extLst>
          </p:cNvPr>
          <p:cNvSpPr txBox="1"/>
          <p:nvPr/>
        </p:nvSpPr>
        <p:spPr>
          <a:xfrm>
            <a:off x="3439564" y="3596308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ontserrat" pitchFamily="2" charset="77"/>
              </a:rPr>
              <a:t>90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323390-C55C-D6B0-58E2-9824F50BB733}"/>
              </a:ext>
            </a:extLst>
          </p:cNvPr>
          <p:cNvSpPr txBox="1"/>
          <p:nvPr/>
        </p:nvSpPr>
        <p:spPr>
          <a:xfrm>
            <a:off x="4321273" y="4930736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Montserrat" pitchFamily="2" charset="77"/>
              </a:rPr>
              <a:t>5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1BE9F66-3C35-1162-9C4B-6D2DA6F25CEB}"/>
              </a:ext>
            </a:extLst>
          </p:cNvPr>
          <p:cNvSpPr txBox="1"/>
          <p:nvPr/>
        </p:nvSpPr>
        <p:spPr>
          <a:xfrm>
            <a:off x="4559811" y="4124276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ontserrat" pitchFamily="2" charset="77"/>
              </a:rPr>
              <a:t>80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FF6F7E7-518E-0C78-CBE0-7401E7CCC12E}"/>
              </a:ext>
            </a:extLst>
          </p:cNvPr>
          <p:cNvSpPr txBox="1"/>
          <p:nvPr/>
        </p:nvSpPr>
        <p:spPr>
          <a:xfrm>
            <a:off x="4558266" y="2938644"/>
            <a:ext cx="1063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Montserrat" pitchFamily="2" charset="77"/>
              </a:rPr>
              <a:t>150</a:t>
            </a:r>
            <a:r>
              <a:rPr lang="en-US" sz="900" dirty="0">
                <a:latin typeface="Montserrat" pitchFamily="2" charset="77"/>
              </a:rPr>
              <a:t>M</a:t>
            </a:r>
            <a:endParaRPr lang="sk-SK" sz="900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2E6BDAE-BFA4-DF78-B23D-1E538E08793C}"/>
              </a:ext>
            </a:extLst>
          </p:cNvPr>
          <p:cNvGrpSpPr/>
          <p:nvPr/>
        </p:nvGrpSpPr>
        <p:grpSpPr>
          <a:xfrm>
            <a:off x="4575367" y="4816659"/>
            <a:ext cx="1507758" cy="524067"/>
            <a:chOff x="4832988" y="3994644"/>
            <a:chExt cx="1733603" cy="1159564"/>
          </a:xfrm>
        </p:grpSpPr>
        <p:sp>
          <p:nvSpPr>
            <p:cNvPr id="59" name="Cloud 58">
              <a:extLst>
                <a:ext uri="{FF2B5EF4-FFF2-40B4-BE49-F238E27FC236}">
                  <a16:creationId xmlns:a16="http://schemas.microsoft.com/office/drawing/2014/main" id="{05312C01-8A06-7402-9BF8-C4EC02B3CA18}"/>
                </a:ext>
              </a:extLst>
            </p:cNvPr>
            <p:cNvSpPr/>
            <p:nvPr/>
          </p:nvSpPr>
          <p:spPr>
            <a:xfrm rot="11737398">
              <a:off x="4848287" y="3994644"/>
              <a:ext cx="1621276" cy="1159564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518120" sx="102000" sy="102000" algn="ctr" rotWithShape="0">
                <a:prstClr val="black">
                  <a:alpha val="17309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highlight>
                  <a:srgbClr val="0000FF"/>
                </a:highlight>
                <a:latin typeface="Montserrat Light" pitchFamily="2" charset="7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C443307-69F9-0736-1BF8-C2F6C54D17F6}"/>
                </a:ext>
              </a:extLst>
            </p:cNvPr>
            <p:cNvSpPr txBox="1"/>
            <p:nvPr/>
          </p:nvSpPr>
          <p:spPr>
            <a:xfrm>
              <a:off x="4832988" y="4360763"/>
              <a:ext cx="1733603" cy="5447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dirty="0">
                  <a:latin typeface="Montserrat ExtraBold" panose="00000900000000000000" pitchFamily="2" charset="0"/>
                </a:rPr>
                <a:t>CHEMICAL CLOUD</a:t>
              </a:r>
              <a:endParaRPr lang="sk-SK" sz="1000" b="1" dirty="0">
                <a:latin typeface="Montserrat ExtraBold" panose="00000900000000000000" pitchFamily="2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030F7A7-D38F-05B2-E11A-EF7520E87D87}"/>
              </a:ext>
            </a:extLst>
          </p:cNvPr>
          <p:cNvSpPr txBox="1"/>
          <p:nvPr/>
        </p:nvSpPr>
        <p:spPr>
          <a:xfrm>
            <a:off x="8463190" y="2938644"/>
            <a:ext cx="315500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Montserrat ExtraLight" pitchFamily="2" charset="77"/>
              </a:rPr>
              <a:t>Narrow field of view – </a:t>
            </a:r>
            <a:r>
              <a:rPr lang="en-GB" sz="1600" dirty="0" err="1">
                <a:latin typeface="Montserrat ExtraLight" pitchFamily="2" charset="77"/>
              </a:rPr>
              <a:t>FoV</a:t>
            </a:r>
            <a:r>
              <a:rPr lang="en-GB" sz="1600" dirty="0">
                <a:latin typeface="Montserrat ExtraLight" pitchFamily="2" charset="77"/>
              </a:rPr>
              <a:t> </a:t>
            </a:r>
          </a:p>
          <a:p>
            <a:r>
              <a:rPr lang="en-GB" sz="1600" dirty="0">
                <a:latin typeface="Montserrat ExtraLight" pitchFamily="2" charset="77"/>
              </a:rPr>
              <a:t>1 </a:t>
            </a:r>
            <a:r>
              <a:rPr lang="en-GB" sz="1600" dirty="0" err="1">
                <a:latin typeface="Montserrat ExtraLight" pitchFamily="2" charset="77"/>
              </a:rPr>
              <a:t>mRad</a:t>
            </a:r>
            <a:endParaRPr lang="en-GB" sz="1600" dirty="0">
              <a:latin typeface="Montserrat ExtraLight" pitchFamily="2" charset="77"/>
            </a:endParaRPr>
          </a:p>
          <a:p>
            <a:endParaRPr lang="en-GB" sz="1600" dirty="0">
              <a:latin typeface="Montserrat ExtraLight" pitchFamily="2" charset="77"/>
            </a:endParaRPr>
          </a:p>
          <a:p>
            <a:r>
              <a:rPr lang="en-GB" sz="1600" dirty="0">
                <a:latin typeface="Montserrat ExtraLight" pitchFamily="2" charset="77"/>
              </a:rPr>
              <a:t>Low clouds detection (due to the molecular weight of substances)</a:t>
            </a:r>
            <a:endParaRPr lang="en-US" sz="1600" dirty="0">
              <a:latin typeface="Montserrat ExtraLight" pitchFamily="2" charset="77"/>
            </a:endParaRPr>
          </a:p>
          <a:p>
            <a:endParaRPr lang="en-US" sz="1600" dirty="0">
              <a:latin typeface="Montserrat ExtraLight" pitchFamily="2" charset="77"/>
            </a:endParaRPr>
          </a:p>
          <a:p>
            <a:r>
              <a:rPr lang="en-US" sz="1600" dirty="0">
                <a:latin typeface="Montserrat ExtraLight" pitchFamily="2" charset="77"/>
              </a:rPr>
              <a:t>Detection through narrow spaces </a:t>
            </a:r>
          </a:p>
          <a:p>
            <a:endParaRPr lang="en-US" sz="1600" dirty="0">
              <a:latin typeface="Montserrat ExtraLight" pitchFamily="2" charset="77"/>
            </a:endParaRPr>
          </a:p>
          <a:p>
            <a:r>
              <a:rPr lang="en-US" sz="1600" dirty="0">
                <a:latin typeface="Montserrat ExtraLight" pitchFamily="2" charset="77"/>
              </a:rPr>
              <a:t>Detection of the secondary cloud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140BBA-6F02-E31A-0654-544FC15BD064}"/>
              </a:ext>
            </a:extLst>
          </p:cNvPr>
          <p:cNvSpPr/>
          <p:nvPr/>
        </p:nvSpPr>
        <p:spPr>
          <a:xfrm>
            <a:off x="7886361" y="2973626"/>
            <a:ext cx="447655" cy="4402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sk-SK" sz="1600" dirty="0">
                <a:solidFill>
                  <a:schemeClr val="bg1"/>
                </a:solidFill>
                <a:latin typeface="Montserrat" pitchFamily="2" charset="77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98B50D0-8D23-3231-F928-EC5B5A191B12}"/>
              </a:ext>
            </a:extLst>
          </p:cNvPr>
          <p:cNvSpPr/>
          <p:nvPr/>
        </p:nvSpPr>
        <p:spPr>
          <a:xfrm>
            <a:off x="7897811" y="3725296"/>
            <a:ext cx="447655" cy="4402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sk-SK" sz="1600" dirty="0">
                <a:solidFill>
                  <a:schemeClr val="bg1"/>
                </a:solidFill>
                <a:latin typeface="Montserrat" pitchFamily="2" charset="77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7B18FB-D9C9-11DB-0DD1-FB4A9F56E3B3}"/>
              </a:ext>
            </a:extLst>
          </p:cNvPr>
          <p:cNvSpPr/>
          <p:nvPr/>
        </p:nvSpPr>
        <p:spPr>
          <a:xfrm>
            <a:off x="7886362" y="4576145"/>
            <a:ext cx="447655" cy="4402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sk-SK" sz="1600" dirty="0">
                <a:solidFill>
                  <a:schemeClr val="bg1"/>
                </a:solidFill>
                <a:latin typeface="Montserrat" pitchFamily="2" charset="77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025171-D823-5610-04F4-F6CF16EF6907}"/>
              </a:ext>
            </a:extLst>
          </p:cNvPr>
          <p:cNvSpPr txBox="1"/>
          <p:nvPr/>
        </p:nvSpPr>
        <p:spPr>
          <a:xfrm>
            <a:off x="7792364" y="2294364"/>
            <a:ext cx="4468480" cy="501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highlight>
                  <a:srgbClr val="F7931D"/>
                </a:highlight>
                <a:latin typeface="Montserrat" pitchFamily="2" charset="77"/>
              </a:rPr>
              <a:t>ACTIVE</a:t>
            </a:r>
            <a:r>
              <a:rPr lang="en-US" sz="2000" dirty="0">
                <a:latin typeface="Montserrat" pitchFamily="2" charset="77"/>
              </a:rPr>
              <a:t> STAND-OFF DETECTION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B3F709-5E02-661F-C1B8-827E29B532E2}"/>
              </a:ext>
            </a:extLst>
          </p:cNvPr>
          <p:cNvCxnSpPr>
            <a:cxnSpLocks/>
          </p:cNvCxnSpPr>
          <p:nvPr/>
        </p:nvCxnSpPr>
        <p:spPr>
          <a:xfrm>
            <a:off x="7432767" y="2110927"/>
            <a:ext cx="0" cy="3456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8EF2BD6-8DB8-0819-7EC6-ADCB83EDD54C}"/>
              </a:ext>
            </a:extLst>
          </p:cNvPr>
          <p:cNvSpPr txBox="1"/>
          <p:nvPr/>
        </p:nvSpPr>
        <p:spPr>
          <a:xfrm>
            <a:off x="0" y="402836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spc="300" dirty="0">
                <a:solidFill>
                  <a:srgbClr val="374151"/>
                </a:solidFill>
                <a:latin typeface="Montserrat" panose="00000500000000000000" pitchFamily="2" charset="0"/>
              </a:rPr>
              <a:t>FIELD OF VIEW (FOV)</a:t>
            </a:r>
          </a:p>
          <a:p>
            <a:endParaRPr lang="en-GB" sz="2800" b="1" spc="300" dirty="0">
              <a:solidFill>
                <a:srgbClr val="374151"/>
              </a:solidFill>
              <a:latin typeface="Montserrat" panose="00000500000000000000" pitchFamily="2" charset="0"/>
            </a:endParaRPr>
          </a:p>
          <a:p>
            <a:r>
              <a:rPr lang="en-GB" sz="2800" spc="300" dirty="0">
                <a:solidFill>
                  <a:srgbClr val="374151"/>
                </a:solidFill>
                <a:effectLst/>
                <a:latin typeface="Montserrat Thin" panose="00000300000000000000" pitchFamily="2" charset="0"/>
              </a:rPr>
              <a:t>SHARPER SENSE</a:t>
            </a:r>
            <a:r>
              <a:rPr lang="en-GB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S OF </a:t>
            </a:r>
            <a:r>
              <a:rPr lang="en-GB" sz="2800" b="1" spc="300" dirty="0">
                <a:solidFill>
                  <a:srgbClr val="374151"/>
                </a:solidFill>
                <a:latin typeface="Montserrat" panose="00000500000000000000" pitchFamily="2" charset="0"/>
              </a:rPr>
              <a:t>FALCON 4G</a:t>
            </a:r>
            <a:endParaRPr lang="en-US" sz="2800" b="1" spc="300" dirty="0">
              <a:effectLst/>
              <a:latin typeface="Montserrat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B34F81-AEFF-5CC2-51BB-8D615AAED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442" y="2973145"/>
            <a:ext cx="2546283" cy="4189524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FDE4CF2-1003-E8F3-762E-F4EB4C91D8E2}"/>
              </a:ext>
            </a:extLst>
          </p:cNvPr>
          <p:cNvSpPr/>
          <p:nvPr/>
        </p:nvSpPr>
        <p:spPr>
          <a:xfrm>
            <a:off x="4224877" y="3189873"/>
            <a:ext cx="2303634" cy="2181272"/>
          </a:xfrm>
          <a:prstGeom prst="ellipse">
            <a:avLst/>
          </a:prstGeom>
          <a:noFill/>
          <a:ln w="38100">
            <a:solidFill>
              <a:srgbClr val="AD11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7A912E3-B795-2FB3-E3D0-AC359E74A664}"/>
              </a:ext>
            </a:extLst>
          </p:cNvPr>
          <p:cNvSpPr/>
          <p:nvPr/>
        </p:nvSpPr>
        <p:spPr>
          <a:xfrm>
            <a:off x="7886361" y="5275173"/>
            <a:ext cx="447655" cy="44023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en-GB" sz="1600" dirty="0">
                <a:solidFill>
                  <a:schemeClr val="bg1"/>
                </a:solidFill>
                <a:latin typeface="Montserrat" pitchFamily="2" charset="77"/>
              </a:rPr>
              <a:t>4</a:t>
            </a:r>
            <a:endParaRPr lang="sk-SK" sz="1600" dirty="0">
              <a:solidFill>
                <a:schemeClr val="bg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88497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uholník 4">
            <a:extLst>
              <a:ext uri="{FF2B5EF4-FFF2-40B4-BE49-F238E27FC236}">
                <a16:creationId xmlns:a16="http://schemas.microsoft.com/office/drawing/2014/main" id="{1778E942-20BF-31CF-6E0E-DE5582D477E8}"/>
              </a:ext>
            </a:extLst>
          </p:cNvPr>
          <p:cNvSpPr/>
          <p:nvPr/>
        </p:nvSpPr>
        <p:spPr>
          <a:xfrm rot="10800000">
            <a:off x="9863" y="1998898"/>
            <a:ext cx="12160366" cy="4125614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Montserrat Light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EF2BD6-8DB8-0819-7EC6-ADCB83EDD54C}"/>
              </a:ext>
            </a:extLst>
          </p:cNvPr>
          <p:cNvSpPr txBox="1"/>
          <p:nvPr/>
        </p:nvSpPr>
        <p:spPr>
          <a:xfrm>
            <a:off x="9863" y="402836"/>
            <a:ext cx="1216036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spc="300" dirty="0">
                <a:solidFill>
                  <a:srgbClr val="374151"/>
                </a:solidFill>
                <a:latin typeface="Montserrat" panose="00000500000000000000" pitchFamily="2" charset="0"/>
              </a:rPr>
              <a:t>NARROW FIELD OF VIEW</a:t>
            </a:r>
          </a:p>
          <a:p>
            <a:endParaRPr lang="en-GB" sz="2800" b="1" spc="300" dirty="0">
              <a:solidFill>
                <a:srgbClr val="374151"/>
              </a:solidFill>
              <a:latin typeface="Montserrat" panose="00000500000000000000" pitchFamily="2" charset="0"/>
            </a:endParaRPr>
          </a:p>
          <a:p>
            <a:r>
              <a:rPr lang="en-GB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LOW CLOUD DETECTION WITH </a:t>
            </a:r>
            <a:r>
              <a:rPr lang="en-GB" sz="2800" b="1" spc="300" dirty="0">
                <a:solidFill>
                  <a:srgbClr val="F7931D"/>
                </a:solidFill>
                <a:latin typeface="Montserrat Thin" panose="00000300000000000000" pitchFamily="2" charset="0"/>
              </a:rPr>
              <a:t>FALCON 4G</a:t>
            </a:r>
            <a:endParaRPr lang="en-US" sz="2800" b="1" spc="300" dirty="0">
              <a:solidFill>
                <a:srgbClr val="F7931D"/>
              </a:solidFill>
              <a:effectLst/>
              <a:latin typeface="Montserrat Thin" panose="000003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B34F81-AEFF-5CC2-51BB-8D615AAED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5695"/>
            <a:ext cx="2546283" cy="418952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EB08A37-F6E1-5839-999F-6DF08524B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337" y="2245695"/>
            <a:ext cx="9964832" cy="370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693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holník 4">
            <a:extLst>
              <a:ext uri="{FF2B5EF4-FFF2-40B4-BE49-F238E27FC236}">
                <a16:creationId xmlns:a16="http://schemas.microsoft.com/office/drawing/2014/main" id="{740BCEED-6583-5BE8-1C9B-7E21D8A9943A}"/>
              </a:ext>
            </a:extLst>
          </p:cNvPr>
          <p:cNvSpPr/>
          <p:nvPr/>
        </p:nvSpPr>
        <p:spPr>
          <a:xfrm rot="10800000">
            <a:off x="0" y="1810500"/>
            <a:ext cx="12192000" cy="4125614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FD79CC-44F1-4447-6484-A57DE2BEEADB}"/>
              </a:ext>
            </a:extLst>
          </p:cNvPr>
          <p:cNvSpPr txBox="1"/>
          <p:nvPr/>
        </p:nvSpPr>
        <p:spPr>
          <a:xfrm>
            <a:off x="0" y="402836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spc="300" dirty="0">
                <a:solidFill>
                  <a:srgbClr val="374151"/>
                </a:solidFill>
                <a:latin typeface="Montserrat ExtraBold" panose="00000900000000000000" pitchFamily="2" charset="0"/>
              </a:rPr>
              <a:t>DETECTION DURING TRIALS </a:t>
            </a:r>
            <a:r>
              <a:rPr lang="en-GB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IN THE IDEAL CONDITIONS</a:t>
            </a:r>
          </a:p>
          <a:p>
            <a:endParaRPr lang="en-GB" sz="2800" spc="300" dirty="0">
              <a:solidFill>
                <a:srgbClr val="374151"/>
              </a:solidFill>
              <a:latin typeface="Montserrat Thin" panose="00000300000000000000" pitchFamily="2" charset="0"/>
            </a:endParaRPr>
          </a:p>
          <a:p>
            <a:r>
              <a:rPr lang="en-GB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NATO STANDARD CLOUD 300MX300M</a:t>
            </a:r>
            <a:endParaRPr lang="en-US" sz="2800" spc="300" dirty="0">
              <a:solidFill>
                <a:srgbClr val="374151"/>
              </a:solidFill>
              <a:latin typeface="Montserrat Thin" panose="00000300000000000000" pitchFamily="2" charset="0"/>
            </a:endParaRP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50DD5816-FD9A-3D7F-8961-A6D650F52B34}"/>
              </a:ext>
            </a:extLst>
          </p:cNvPr>
          <p:cNvSpPr/>
          <p:nvPr/>
        </p:nvSpPr>
        <p:spPr>
          <a:xfrm>
            <a:off x="0" y="3117573"/>
            <a:ext cx="12192000" cy="2579452"/>
          </a:xfrm>
          <a:prstGeom prst="cloud">
            <a:avLst/>
          </a:prstGeom>
          <a:solidFill>
            <a:schemeClr val="tx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787E843-826F-D586-299F-CCB3399342C6}"/>
              </a:ext>
            </a:extLst>
          </p:cNvPr>
          <p:cNvSpPr/>
          <p:nvPr/>
        </p:nvSpPr>
        <p:spPr>
          <a:xfrm>
            <a:off x="2327975" y="2775636"/>
            <a:ext cx="3234625" cy="2921389"/>
          </a:xfrm>
          <a:prstGeom prst="ellipse">
            <a:avLst/>
          </a:prstGeom>
          <a:noFill/>
          <a:ln w="38100">
            <a:solidFill>
              <a:srgbClr val="A61A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3947F03-5F57-EE84-6915-682670E22C04}"/>
              </a:ext>
            </a:extLst>
          </p:cNvPr>
          <p:cNvSpPr/>
          <p:nvPr/>
        </p:nvSpPr>
        <p:spPr>
          <a:xfrm>
            <a:off x="6791691" y="5151859"/>
            <a:ext cx="502735" cy="441570"/>
          </a:xfrm>
          <a:prstGeom prst="ellipse">
            <a:avLst/>
          </a:prstGeom>
          <a:solidFill>
            <a:srgbClr val="AD1130"/>
          </a:solidFill>
          <a:ln w="38100">
            <a:solidFill>
              <a:srgbClr val="A61A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F7814C-D38A-9C3F-9065-841F9D28F680}"/>
              </a:ext>
            </a:extLst>
          </p:cNvPr>
          <p:cNvSpPr txBox="1"/>
          <p:nvPr/>
        </p:nvSpPr>
        <p:spPr>
          <a:xfrm flipH="1">
            <a:off x="2921638" y="1869862"/>
            <a:ext cx="2640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" panose="00000500000000000000" pitchFamily="2" charset="0"/>
              </a:rPr>
              <a:t>CWA DETECTION with passive approach 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8F6DF-20ED-1FF9-66DE-50CA00686C69}"/>
              </a:ext>
            </a:extLst>
          </p:cNvPr>
          <p:cNvSpPr txBox="1"/>
          <p:nvPr/>
        </p:nvSpPr>
        <p:spPr>
          <a:xfrm flipH="1">
            <a:off x="6629402" y="4124933"/>
            <a:ext cx="2438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" panose="00000500000000000000" pitchFamily="2" charset="0"/>
              </a:rPr>
              <a:t>CWA DETECTION with active system</a:t>
            </a:r>
            <a:endParaRPr lang="en-US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D9E72D-29B1-4C80-B345-9219E51A4929}"/>
              </a:ext>
            </a:extLst>
          </p:cNvPr>
          <p:cNvCxnSpPr/>
          <p:nvPr/>
        </p:nvCxnSpPr>
        <p:spPr>
          <a:xfrm>
            <a:off x="0" y="5697025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711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holník 4">
            <a:extLst>
              <a:ext uri="{FF2B5EF4-FFF2-40B4-BE49-F238E27FC236}">
                <a16:creationId xmlns:a16="http://schemas.microsoft.com/office/drawing/2014/main" id="{740BCEED-6583-5BE8-1C9B-7E21D8A9943A}"/>
              </a:ext>
            </a:extLst>
          </p:cNvPr>
          <p:cNvSpPr/>
          <p:nvPr/>
        </p:nvSpPr>
        <p:spPr>
          <a:xfrm rot="10800000">
            <a:off x="0" y="1810500"/>
            <a:ext cx="12192000" cy="4125614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FD79CC-44F1-4447-6484-A57DE2BEEADB}"/>
              </a:ext>
            </a:extLst>
          </p:cNvPr>
          <p:cNvSpPr txBox="1"/>
          <p:nvPr/>
        </p:nvSpPr>
        <p:spPr>
          <a:xfrm>
            <a:off x="0" y="402836"/>
            <a:ext cx="121572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HOW IT LOOKS IN REALITY</a:t>
            </a:r>
          </a:p>
          <a:p>
            <a:endParaRPr lang="en-US" sz="2800" spc="300" dirty="0">
              <a:solidFill>
                <a:srgbClr val="374151"/>
              </a:solidFill>
              <a:latin typeface="Montserrat Thin" panose="00000300000000000000" pitchFamily="2" charset="0"/>
            </a:endParaRPr>
          </a:p>
          <a:p>
            <a:r>
              <a:rPr lang="en-US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SMALL CLOUD, OBSTACLES IN THE WAY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50DD5816-FD9A-3D7F-8961-A6D650F52B34}"/>
              </a:ext>
            </a:extLst>
          </p:cNvPr>
          <p:cNvSpPr/>
          <p:nvPr/>
        </p:nvSpPr>
        <p:spPr>
          <a:xfrm>
            <a:off x="-34785" y="3154407"/>
            <a:ext cx="12192000" cy="2579452"/>
          </a:xfrm>
          <a:prstGeom prst="cloud">
            <a:avLst/>
          </a:prstGeom>
          <a:solidFill>
            <a:schemeClr val="tx2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3947F03-5F57-EE84-6915-682670E22C04}"/>
              </a:ext>
            </a:extLst>
          </p:cNvPr>
          <p:cNvSpPr/>
          <p:nvPr/>
        </p:nvSpPr>
        <p:spPr>
          <a:xfrm>
            <a:off x="7116134" y="5098753"/>
            <a:ext cx="502735" cy="441570"/>
          </a:xfrm>
          <a:prstGeom prst="ellipse">
            <a:avLst/>
          </a:prstGeom>
          <a:solidFill>
            <a:srgbClr val="AD1130"/>
          </a:solidFill>
          <a:ln w="38100">
            <a:solidFill>
              <a:srgbClr val="A61A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F7814C-D38A-9C3F-9065-841F9D28F680}"/>
              </a:ext>
            </a:extLst>
          </p:cNvPr>
          <p:cNvSpPr txBox="1"/>
          <p:nvPr/>
        </p:nvSpPr>
        <p:spPr>
          <a:xfrm flipH="1">
            <a:off x="3910251" y="2168202"/>
            <a:ext cx="2640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" panose="00000500000000000000" pitchFamily="2" charset="0"/>
              </a:rPr>
              <a:t>NO DETECTION- CLEAN AIR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8F6DF-20ED-1FF9-66DE-50CA00686C69}"/>
              </a:ext>
            </a:extLst>
          </p:cNvPr>
          <p:cNvSpPr txBox="1"/>
          <p:nvPr/>
        </p:nvSpPr>
        <p:spPr>
          <a:xfrm flipH="1">
            <a:off x="6899629" y="3607653"/>
            <a:ext cx="1841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ontserrat" panose="00000500000000000000" pitchFamily="2" charset="0"/>
              </a:rPr>
              <a:t>CWA DETECTION with active system</a:t>
            </a:r>
            <a:endParaRPr lang="en-US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D9E72D-29B1-4C80-B345-9219E51A4929}"/>
              </a:ext>
            </a:extLst>
          </p:cNvPr>
          <p:cNvCxnSpPr/>
          <p:nvPr/>
        </p:nvCxnSpPr>
        <p:spPr>
          <a:xfrm>
            <a:off x="0" y="5697025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Graphic 8" descr="Schoolhouse">
            <a:extLst>
              <a:ext uri="{FF2B5EF4-FFF2-40B4-BE49-F238E27FC236}">
                <a16:creationId xmlns:a16="http://schemas.microsoft.com/office/drawing/2014/main" id="{4BF1120C-75DB-8BE6-53C3-9ED56EB66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72233" y="3115277"/>
            <a:ext cx="3050553" cy="3050553"/>
          </a:xfrm>
          <a:prstGeom prst="rect">
            <a:avLst/>
          </a:prstGeom>
        </p:spPr>
      </p:pic>
      <p:pic>
        <p:nvPicPr>
          <p:cNvPr id="10" name="Graphic 9" descr="City">
            <a:extLst>
              <a:ext uri="{FF2B5EF4-FFF2-40B4-BE49-F238E27FC236}">
                <a16:creationId xmlns:a16="http://schemas.microsoft.com/office/drawing/2014/main" id="{140EB9F8-907D-0329-8EAA-48FEDEECE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84975" y="2944924"/>
            <a:ext cx="3050553" cy="3050553"/>
          </a:xfrm>
          <a:prstGeom prst="rect">
            <a:avLst/>
          </a:prstGeom>
        </p:spPr>
      </p:pic>
      <p:pic>
        <p:nvPicPr>
          <p:cNvPr id="12" name="Graphic 11" descr="Silo">
            <a:extLst>
              <a:ext uri="{FF2B5EF4-FFF2-40B4-BE49-F238E27FC236}">
                <a16:creationId xmlns:a16="http://schemas.microsoft.com/office/drawing/2014/main" id="{492E5827-F826-6C84-EA8A-914D15994F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08170" y="1810499"/>
            <a:ext cx="1352379" cy="4114482"/>
          </a:xfrm>
          <a:prstGeom prst="rect">
            <a:avLst/>
          </a:prstGeom>
        </p:spPr>
      </p:pic>
      <p:pic>
        <p:nvPicPr>
          <p:cNvPr id="13" name="Graphic 12" descr="Building">
            <a:extLst>
              <a:ext uri="{FF2B5EF4-FFF2-40B4-BE49-F238E27FC236}">
                <a16:creationId xmlns:a16="http://schemas.microsoft.com/office/drawing/2014/main" id="{F8B68B92-0248-782D-64A4-C4840A3550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25277" y="2376593"/>
            <a:ext cx="3639725" cy="3508921"/>
          </a:xfrm>
          <a:prstGeom prst="rect">
            <a:avLst/>
          </a:prstGeom>
        </p:spPr>
      </p:pic>
      <p:pic>
        <p:nvPicPr>
          <p:cNvPr id="14" name="Graphic 13" descr="Factory">
            <a:extLst>
              <a:ext uri="{FF2B5EF4-FFF2-40B4-BE49-F238E27FC236}">
                <a16:creationId xmlns:a16="http://schemas.microsoft.com/office/drawing/2014/main" id="{6C222DCC-A567-C880-5164-29FE0ECC36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9214019" y="2376593"/>
            <a:ext cx="3476095" cy="3007028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CDE85B7-EBCC-6EFB-2AF8-E7C32E3CD1BF}"/>
              </a:ext>
            </a:extLst>
          </p:cNvPr>
          <p:cNvSpPr/>
          <p:nvPr/>
        </p:nvSpPr>
        <p:spPr>
          <a:xfrm>
            <a:off x="3350962" y="2878485"/>
            <a:ext cx="3050553" cy="2763595"/>
          </a:xfrm>
          <a:prstGeom prst="ellipse">
            <a:avLst/>
          </a:prstGeom>
          <a:noFill/>
          <a:ln w="38100">
            <a:solidFill>
              <a:srgbClr val="AD11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80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8050DE-076B-8127-27EF-CC52FCB4E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5504"/>
            <a:ext cx="12192000" cy="4730496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B70138A3-42B9-82CC-645D-7A93A158D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061793"/>
            <a:ext cx="5159829" cy="2919180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1026" name="Picture 2" descr="CBRN Products | Bruhn NewTech">
            <a:extLst>
              <a:ext uri="{FF2B5EF4-FFF2-40B4-BE49-F238E27FC236}">
                <a16:creationId xmlns:a16="http://schemas.microsoft.com/office/drawing/2014/main" id="{6FBE7B22-8AF1-29C3-1650-8B4C0917B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23" y="1142094"/>
            <a:ext cx="3393847" cy="140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D46335-A986-1F87-DE10-7070BE5F4040}"/>
              </a:ext>
            </a:extLst>
          </p:cNvPr>
          <p:cNvSpPr txBox="1"/>
          <p:nvPr/>
        </p:nvSpPr>
        <p:spPr>
          <a:xfrm>
            <a:off x="514124" y="402836"/>
            <a:ext cx="11677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FALCON 4G</a:t>
            </a:r>
            <a:r>
              <a:rPr kumimoji="0" lang="sk-SK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 </a:t>
            </a:r>
            <a:r>
              <a:rPr lang="sk-SK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I</a:t>
            </a:r>
            <a:r>
              <a:rPr lang="en-GB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NTEGRATED WITH ANY</a:t>
            </a:r>
            <a:r>
              <a:rPr lang="sk-SK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 C2 </a:t>
            </a:r>
            <a:r>
              <a:rPr lang="en-GB" sz="2800" spc="300" dirty="0">
                <a:solidFill>
                  <a:srgbClr val="374151"/>
                </a:solidFill>
                <a:latin typeface="Montserrat Thin" panose="00000300000000000000" pitchFamily="2" charset="0"/>
              </a:rPr>
              <a:t>SOFTWARE</a:t>
            </a:r>
            <a:endParaRPr lang="en-US" sz="2800" spc="300" dirty="0">
              <a:solidFill>
                <a:srgbClr val="374151"/>
              </a:solidFill>
              <a:latin typeface="Montserrat Thin" panose="00000300000000000000" pitchFamily="2" charset="0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794AD06D-80E5-1B09-E77D-8D2AD38D7101}"/>
              </a:ext>
            </a:extLst>
          </p:cNvPr>
          <p:cNvSpPr txBox="1"/>
          <p:nvPr/>
        </p:nvSpPr>
        <p:spPr>
          <a:xfrm>
            <a:off x="6096000" y="1559977"/>
            <a:ext cx="6095999" cy="1709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GB" sz="2000" b="1" dirty="0">
                <a:latin typeface="Montserrat ExtraBold" panose="00000900000000000000" pitchFamily="2" charset="0"/>
              </a:rPr>
              <a:t>Falcon 4G can be easily integrated into any C2 software using API.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GB" sz="2000" dirty="0">
                <a:latin typeface="Montserrat ExtraLight" pitchFamily="2" charset="77"/>
              </a:rPr>
              <a:t>Falcon </a:t>
            </a:r>
            <a:r>
              <a:rPr lang="sk-SK" sz="2000" dirty="0">
                <a:latin typeface="Montserrat ExtraLight" pitchFamily="2" charset="77"/>
              </a:rPr>
              <a:t>4G</a:t>
            </a:r>
            <a:r>
              <a:rPr lang="en-GB" sz="2000" dirty="0">
                <a:latin typeface="Montserrat ExtraLight" pitchFamily="2" charset="77"/>
              </a:rPr>
              <a:t> is integrated into the 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GB" sz="2000" dirty="0">
                <a:latin typeface="Montserrat ExtraLight" pitchFamily="2" charset="77"/>
              </a:rPr>
              <a:t>NATO CBRN Functional Service (CBRN-Analysis) through the SCIM® sensor integration module.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endParaRPr lang="en-GB" sz="2000" b="1" dirty="0">
              <a:latin typeface="Montserrat ExtraLight" pitchFamily="2" charset="77"/>
            </a:endParaRPr>
          </a:p>
        </p:txBody>
      </p:sp>
      <p:pic>
        <p:nvPicPr>
          <p:cNvPr id="3" name="Content Placeholder 20">
            <a:extLst>
              <a:ext uri="{FF2B5EF4-FFF2-40B4-BE49-F238E27FC236}">
                <a16:creationId xmlns:a16="http://schemas.microsoft.com/office/drawing/2014/main" id="{E6C16EE8-161A-945F-431D-A7C5DDB787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304" t="6644" b="14883"/>
          <a:stretch/>
        </p:blipFill>
        <p:spPr>
          <a:xfrm>
            <a:off x="514124" y="2285726"/>
            <a:ext cx="4194619" cy="3639259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</p:spTree>
    <p:extLst>
      <p:ext uri="{BB962C8B-B14F-4D97-AF65-F5344CB8AC3E}">
        <p14:creationId xmlns:p14="http://schemas.microsoft.com/office/powerpoint/2010/main" val="2529831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F5C4C7-769F-ECA4-26EA-236726C10ACD}"/>
              </a:ext>
            </a:extLst>
          </p:cNvPr>
          <p:cNvSpPr txBox="1"/>
          <p:nvPr/>
        </p:nvSpPr>
        <p:spPr>
          <a:xfrm>
            <a:off x="514124" y="402836"/>
            <a:ext cx="116778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FALCON 4G </a:t>
            </a:r>
            <a:r>
              <a:rPr kumimoji="0" 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Thin" pitchFamily="2" charset="77"/>
                <a:ea typeface="+mn-ea"/>
                <a:cs typeface="+mn-cs"/>
              </a:rPr>
              <a:t>BETWEEN THE PROVING GROUNDS – testing with live agents (GB, HD)</a:t>
            </a:r>
          </a:p>
        </p:txBody>
      </p:sp>
      <p:sp>
        <p:nvSpPr>
          <p:cNvPr id="22" name="Pravouholník 4">
            <a:extLst>
              <a:ext uri="{FF2B5EF4-FFF2-40B4-BE49-F238E27FC236}">
                <a16:creationId xmlns:a16="http://schemas.microsoft.com/office/drawing/2014/main" id="{57F982CE-370A-AF43-83EB-A9C125938DAE}"/>
              </a:ext>
            </a:extLst>
          </p:cNvPr>
          <p:cNvSpPr/>
          <p:nvPr/>
        </p:nvSpPr>
        <p:spPr>
          <a:xfrm>
            <a:off x="0" y="1567543"/>
            <a:ext cx="12192000" cy="4511524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7931D"/>
              </a:solidFill>
              <a:effectLst/>
              <a:uLnTx/>
              <a:uFillTx/>
              <a:latin typeface="Montserrat ExtraLight" pitchFamily="2" charset="77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CF35E5-F6B0-C6D7-517B-9A340E0B7C8D}"/>
              </a:ext>
            </a:extLst>
          </p:cNvPr>
          <p:cNvSpPr txBox="1"/>
          <p:nvPr/>
        </p:nvSpPr>
        <p:spPr>
          <a:xfrm>
            <a:off x="0" y="2014005"/>
            <a:ext cx="4048367" cy="892104"/>
          </a:xfrm>
          <a:prstGeom prst="rect">
            <a:avLst/>
          </a:prstGeom>
          <a:solidFill>
            <a:srgbClr val="F7931D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TRAINING AND TESTING CENTRE OF CBRN PROTECTION- ZEMIANSKE KOSTOLANY, SLOVAKIA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40B252-5331-218C-6B12-204A9E76B28E}"/>
              </a:ext>
            </a:extLst>
          </p:cNvPr>
          <p:cNvSpPr txBox="1"/>
          <p:nvPr/>
        </p:nvSpPr>
        <p:spPr>
          <a:xfrm>
            <a:off x="0" y="4819700"/>
            <a:ext cx="4048367" cy="892104"/>
          </a:xfrm>
          <a:prstGeom prst="rect">
            <a:avLst/>
          </a:prstGeom>
          <a:solidFill>
            <a:srgbClr val="F7931D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TRAINING AND TESTING CENTRE  OF THE MILITARY RESEARCH INSTITUTE, VYSKOV, THE CZECH REPUBLIC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59877B-2013-8813-5F06-E56C8DEEE3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69" y="1575509"/>
            <a:ext cx="3473164" cy="26048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7DBE531-B7E7-F701-27C7-E56E8F9206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69" y="4060759"/>
            <a:ext cx="2695467" cy="20183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A2839E-322C-4F4C-E2D6-6CA748DA9A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644" y="1567540"/>
            <a:ext cx="1871555" cy="2495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97CCC1C-7397-7CF1-ED41-6FB46A1209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803" y="1569826"/>
            <a:ext cx="3290196" cy="23490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15F64C9-C975-2D56-135B-21D1C92AD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34607" y="3521677"/>
            <a:ext cx="2499473" cy="26153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9DA82B8-427F-6C35-11BB-DB52368301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36" y="3842194"/>
            <a:ext cx="2983911" cy="223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0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D2616BB1-7383-4227-49F0-ECCC10D46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3302"/>
            <a:ext cx="12191999" cy="43645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D46335-A986-1F87-DE10-7070BE5F4040}"/>
              </a:ext>
            </a:extLst>
          </p:cNvPr>
          <p:cNvSpPr txBox="1"/>
          <p:nvPr/>
        </p:nvSpPr>
        <p:spPr>
          <a:xfrm>
            <a:off x="514124" y="402836"/>
            <a:ext cx="11677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FALCON 4G </a:t>
            </a:r>
            <a:r>
              <a:rPr kumimoji="0" 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Thin" panose="00000300000000000000" pitchFamily="2" charset="0"/>
                <a:ea typeface="+mn-ea"/>
                <a:cs typeface="+mn-cs"/>
              </a:rPr>
              <a:t>SUPPORTS RECONNAISSANCE</a:t>
            </a:r>
            <a:r>
              <a:rPr kumimoji="0" lang="en-US" sz="2800" b="0" i="0" u="none" strike="noStrike" kern="1200" cap="none" spc="30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Thin" panose="00000300000000000000" pitchFamily="2" charset="0"/>
                <a:ea typeface="+mn-ea"/>
                <a:cs typeface="+mn-cs"/>
              </a:rPr>
              <a:t> MISSIONS</a:t>
            </a:r>
            <a:r>
              <a:rPr kumimoji="0" 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Thin" panose="00000300000000000000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4E3EFEFF-FED3-BD7B-8295-9D7935015C69}"/>
              </a:ext>
            </a:extLst>
          </p:cNvPr>
          <p:cNvSpPr txBox="1"/>
          <p:nvPr/>
        </p:nvSpPr>
        <p:spPr>
          <a:xfrm>
            <a:off x="-2" y="1838788"/>
            <a:ext cx="321779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pc="300" dirty="0">
                <a:solidFill>
                  <a:srgbClr val="000000"/>
                </a:solidFill>
                <a:latin typeface="Montserrat" pitchFamily="2" charset="0"/>
              </a:rPr>
              <a:t>AREA</a:t>
            </a:r>
            <a:r>
              <a:rPr kumimoji="0" lang="en-GB" sz="1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/ZONE RECONNAISSANCE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M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echanized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 </a:t>
            </a:r>
            <a:r>
              <a:rPr kumimoji="0" lang="sk-S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Battalion</a:t>
            </a:r>
            <a:endParaRPr lang="en-GB" sz="1600" dirty="0">
              <a:solidFill>
                <a:srgbClr val="000000"/>
              </a:solidFill>
              <a:latin typeface="Montserrat ExtraLight" pitchFamily="2" charset="77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(3x5 km)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Light" pitchFamily="2" charset="77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noProof="0" dirty="0">
                <a:solidFill>
                  <a:srgbClr val="000000"/>
                </a:solidFill>
                <a:latin typeface="Montserrat ExtraLight" pitchFamily="2" charset="77"/>
              </a:rPr>
              <a:t>B</a:t>
            </a:r>
            <a:r>
              <a:rPr kumimoji="0" lang="sk-S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ase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 </a:t>
            </a:r>
            <a:r>
              <a:rPr lang="en-GB" sz="1600" dirty="0">
                <a:solidFill>
                  <a:srgbClr val="000000"/>
                </a:solidFill>
                <a:latin typeface="Montserrat ExtraLight" pitchFamily="2" charset="77"/>
              </a:rPr>
              <a:t>P</a:t>
            </a:r>
            <a:r>
              <a:rPr kumimoji="0" lang="sk-S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rotection</a:t>
            </a:r>
            <a:r>
              <a:rPr kumimoji="0" lang="sk-S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Light" pitchFamily="2" charset="77"/>
            </a:endParaRPr>
          </a:p>
        </p:txBody>
      </p: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2F713862-5721-64AA-2DBD-CC9EA091EB98}"/>
              </a:ext>
            </a:extLst>
          </p:cNvPr>
          <p:cNvGrpSpPr/>
          <p:nvPr/>
        </p:nvGrpSpPr>
        <p:grpSpPr>
          <a:xfrm>
            <a:off x="3217791" y="3868474"/>
            <a:ext cx="3990939" cy="2189285"/>
            <a:chOff x="4979115" y="1989578"/>
            <a:chExt cx="7212885" cy="3459878"/>
          </a:xfrm>
        </p:grpSpPr>
        <p:pic>
          <p:nvPicPr>
            <p:cNvPr id="21" name="Obrázok 4">
              <a:extLst>
                <a:ext uri="{FF2B5EF4-FFF2-40B4-BE49-F238E27FC236}">
                  <a16:creationId xmlns:a16="http://schemas.microsoft.com/office/drawing/2014/main" id="{C00DEAFB-0EA1-B994-53E7-997664BFB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9115" y="1989578"/>
              <a:ext cx="7212885" cy="3459878"/>
            </a:xfrm>
            <a:prstGeom prst="rect">
              <a:avLst/>
            </a:prstGeom>
            <a:noFill/>
            <a:ln>
              <a:noFill/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2" name="Ink 6">
                  <a:extLst>
                    <a:ext uri="{FF2B5EF4-FFF2-40B4-BE49-F238E27FC236}">
                      <a16:creationId xmlns:a16="http://schemas.microsoft.com/office/drawing/2014/main" id="{89C874B9-6D5C-D025-0234-1A2C3A0AEB72}"/>
                    </a:ext>
                  </a:extLst>
                </p14:cNvPr>
                <p14:cNvContentPartPr/>
                <p14:nvPr/>
              </p14:nvContentPartPr>
              <p14:xfrm>
                <a:off x="6070033" y="3332196"/>
                <a:ext cx="6013958" cy="1754505"/>
              </p14:xfrm>
            </p:contentPart>
          </mc:Choice>
          <mc:Fallback xmlns="">
            <p:pic>
              <p:nvPicPr>
                <p:cNvPr id="22" name="Ink 6">
                  <a:extLst>
                    <a:ext uri="{FF2B5EF4-FFF2-40B4-BE49-F238E27FC236}">
                      <a16:creationId xmlns:a16="http://schemas.microsoft.com/office/drawing/2014/main" id="{89C874B9-6D5C-D025-0234-1A2C3A0AEB7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50696" y="3317852"/>
                  <a:ext cx="6051859" cy="1782618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4" name="Picture 3">
            <a:extLst>
              <a:ext uri="{FF2B5EF4-FFF2-40B4-BE49-F238E27FC236}">
                <a16:creationId xmlns:a16="http://schemas.microsoft.com/office/drawing/2014/main" id="{1B2451C1-2262-34E7-B93E-2EFC8DAB4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792" y="1693302"/>
            <a:ext cx="3990939" cy="2045298"/>
          </a:xfrm>
          <a:prstGeom prst="rect">
            <a:avLst/>
          </a:prstGeom>
        </p:spPr>
      </p:pic>
      <p:sp>
        <p:nvSpPr>
          <p:cNvPr id="26" name="BlokTextu 25">
            <a:extLst>
              <a:ext uri="{FF2B5EF4-FFF2-40B4-BE49-F238E27FC236}">
                <a16:creationId xmlns:a16="http://schemas.microsoft.com/office/drawing/2014/main" id="{4C2BF536-809E-111C-D189-B3E75E4F2869}"/>
              </a:ext>
            </a:extLst>
          </p:cNvPr>
          <p:cNvSpPr txBox="1"/>
          <p:nvPr/>
        </p:nvSpPr>
        <p:spPr>
          <a:xfrm>
            <a:off x="1" y="3868555"/>
            <a:ext cx="3217792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ROUTE RECONNAISANCE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3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Gathering of information along a specific route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noProof="0" dirty="0">
                <a:solidFill>
                  <a:srgbClr val="000000"/>
                </a:solidFill>
                <a:latin typeface="Montserrat ExtraLight" pitchFamily="2" charset="77"/>
              </a:rPr>
              <a:t>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onfirm or </a:t>
            </a:r>
            <a:r>
              <a:rPr lang="en-US" sz="1600" dirty="0">
                <a:solidFill>
                  <a:srgbClr val="000000"/>
                </a:solidFill>
                <a:latin typeface="Montserrat ExtraLight" pitchFamily="2" charset="77"/>
              </a:rPr>
              <a:t>denying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itchFamily="2" charset="77"/>
              </a:rPr>
              <a:t> the presence of hazards</a:t>
            </a:r>
            <a:endParaRPr kumimoji="0" lang="sk-SK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Light" pitchFamily="2" charset="77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FB89EF4-0755-7ADA-93B2-68048FBE1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932" y="3658973"/>
            <a:ext cx="3403239" cy="238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4BD0C028-797F-0EC9-2308-BB443F19E13C}"/>
              </a:ext>
            </a:extLst>
          </p:cNvPr>
          <p:cNvSpPr txBox="1"/>
          <p:nvPr/>
        </p:nvSpPr>
        <p:spPr>
          <a:xfrm>
            <a:off x="7907015" y="1838788"/>
            <a:ext cx="3806013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pc="300" dirty="0">
                <a:solidFill>
                  <a:srgbClr val="000000"/>
                </a:solidFill>
                <a:latin typeface="Montserrat" pitchFamily="2" charset="0"/>
              </a:rPr>
              <a:t>OTHER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pc="300" dirty="0">
              <a:solidFill>
                <a:srgbClr val="000000"/>
              </a:solidFill>
              <a:latin typeface="Montserrat" pitchFamily="2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en-GB" sz="1600" dirty="0">
                <a:latin typeface="Montserrat ExtraLight" panose="00000300000000000000" pitchFamily="2" charset="0"/>
              </a:rPr>
              <a:t>Fast Results in Reconnaissance and Hazard Avoidance</a:t>
            </a:r>
          </a:p>
          <a:p>
            <a:pPr lvl="0" algn="ctr"/>
            <a:endParaRPr lang="en-GB" sz="1600" spc="300" dirty="0">
              <a:solidFill>
                <a:srgbClr val="000000"/>
              </a:solidFill>
              <a:latin typeface="Montserrat ExtraLight" panose="00000300000000000000" pitchFamily="2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en-GB" sz="1600" dirty="0">
                <a:latin typeface="Montserrat ExtraLight" panose="00000300000000000000" pitchFamily="2" charset="0"/>
              </a:rPr>
              <a:t>Minimizing the Risk of Contamination</a:t>
            </a:r>
            <a:r>
              <a:rPr kumimoji="0" lang="sk-SK" sz="16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Light" panose="000003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7881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E6C564-9B55-EF84-E263-9634B129DE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6" y="0"/>
            <a:ext cx="12191583" cy="68582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7B93D4-0A1D-5068-6C84-CE7576EF02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1" y="-620485"/>
            <a:ext cx="5279571" cy="76488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572F20-E829-1419-35AD-9AD0BEC32B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863" y="5704168"/>
            <a:ext cx="985156" cy="9851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EAC386-BBF9-8D78-6DCF-D9380314E10B}"/>
              </a:ext>
            </a:extLst>
          </p:cNvPr>
          <p:cNvSpPr txBox="1"/>
          <p:nvPr/>
        </p:nvSpPr>
        <p:spPr>
          <a:xfrm>
            <a:off x="3934195" y="712872"/>
            <a:ext cx="6359235" cy="6078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Montserrat ExtraBold" panose="00000900000000000000" pitchFamily="2" charset="0"/>
              </a:rPr>
              <a:t>THANK YOU FOR YOUR ATTENTION</a:t>
            </a:r>
          </a:p>
          <a:p>
            <a:pPr algn="ctr"/>
            <a:endParaRPr lang="en-US" sz="2400" b="1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sz="2400" b="1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sz="2400" b="1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sz="2400" b="1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sz="2400" b="1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/>
                <a:latin typeface="Montserrat ExtraBold" panose="00000900000000000000" pitchFamily="2" charset="0"/>
              </a:rPr>
              <a:t>sr@sec-technologies.com</a:t>
            </a:r>
          </a:p>
          <a:p>
            <a:pPr algn="ctr"/>
            <a:endParaRPr lang="en-US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dirty="0">
              <a:solidFill>
                <a:schemeClr val="bg1"/>
              </a:solidFill>
              <a:latin typeface="Montserrat ExtraLight" pitchFamily="2" charset="77"/>
            </a:endParaRPr>
          </a:p>
          <a:p>
            <a:pPr algn="ctr"/>
            <a:endParaRPr lang="en-US" dirty="0">
              <a:solidFill>
                <a:schemeClr val="bg1"/>
              </a:solidFill>
              <a:effectLst/>
              <a:latin typeface="Montserrat ExtraLight" pitchFamily="2" charset="77"/>
            </a:endParaRPr>
          </a:p>
          <a:p>
            <a:pPr algn="ctr"/>
            <a:r>
              <a:rPr lang="en-GB" sz="1100" dirty="0">
                <a:solidFill>
                  <a:schemeClr val="bg1"/>
                </a:solidFill>
                <a:effectLst/>
                <a:latin typeface="Montserrat ExtraLight" pitchFamily="2" charset="77"/>
              </a:rPr>
              <a:t>All information provided in the presentation are subject to change without prior notice.</a:t>
            </a:r>
            <a:endParaRPr lang="en-US" sz="1100" dirty="0">
              <a:solidFill>
                <a:schemeClr val="bg1"/>
              </a:solidFill>
              <a:effectLst/>
              <a:latin typeface="Montserrat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20523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ív Office">
  <a:themeElements>
    <a:clrScheme name="Winnie">
      <a:dk1>
        <a:srgbClr val="000000"/>
      </a:dk1>
      <a:lt1>
        <a:srgbClr val="FFFFFF"/>
      </a:lt1>
      <a:dk2>
        <a:srgbClr val="3F3F3F"/>
      </a:dk2>
      <a:lt2>
        <a:srgbClr val="D8D8D8"/>
      </a:lt2>
      <a:accent1>
        <a:srgbClr val="AC1130"/>
      </a:accent1>
      <a:accent2>
        <a:srgbClr val="663333"/>
      </a:accent2>
      <a:accent3>
        <a:srgbClr val="D48117"/>
      </a:accent3>
      <a:accent4>
        <a:srgbClr val="4F2717"/>
      </a:accent4>
      <a:accent5>
        <a:srgbClr val="996666"/>
      </a:accent5>
      <a:accent6>
        <a:srgbClr val="00B0F0"/>
      </a:accent6>
      <a:hlink>
        <a:srgbClr val="000000"/>
      </a:hlink>
      <a:folHlink>
        <a:srgbClr val="C3C6CA"/>
      </a:folHlink>
    </a:clrScheme>
    <a:fontScheme name="Vlastné 17">
      <a:majorFont>
        <a:latin typeface="Raleway ExtraBold"/>
        <a:ea typeface=""/>
        <a:cs typeface=""/>
      </a:majorFont>
      <a:minorFont>
        <a:latin typeface="Raleway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noFill/>
        </a:ln>
      </a:spPr>
      <a:bodyPr lIns="0" tIns="0" rIns="0" bIns="0" rtlCol="0" anchor="ctr"/>
      <a:lstStyle>
        <a:defPPr algn="ctr">
          <a:lnSpc>
            <a:spcPct val="80000"/>
          </a:lnSpc>
          <a:spcAft>
            <a:spcPts val="600"/>
          </a:spcAft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80000"/>
          </a:lnSpc>
          <a:spcAft>
            <a:spcPts val="600"/>
          </a:spcAft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_sablona.potx" id="{7920557D-0C45-4F40-86D8-3D9B7DA475B8}" vid="{4B2459E1-6F97-407F-A554-C8C8A926EF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_sablona</Template>
  <TotalTime>9272</TotalTime>
  <Words>713</Words>
  <Application>Microsoft Office PowerPoint</Application>
  <PresentationFormat>Widescreen</PresentationFormat>
  <Paragraphs>196</Paragraphs>
  <Slides>17</Slides>
  <Notes>17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Montserrat</vt:lpstr>
      <vt:lpstr>Montserrat ExtraBold</vt:lpstr>
      <vt:lpstr>Arial</vt:lpstr>
      <vt:lpstr>Montserrat Thin</vt:lpstr>
      <vt:lpstr>Raleway Light</vt:lpstr>
      <vt:lpstr>Calibri Light</vt:lpstr>
      <vt:lpstr>Calibri</vt:lpstr>
      <vt:lpstr>Montserrat Light</vt:lpstr>
      <vt:lpstr>Montserrat ExtraLight</vt:lpstr>
      <vt:lpstr>Noto Sans Symbols</vt:lpstr>
      <vt:lpstr>Motív Office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subject/>
  <dc:creator>SEC Technologies</dc:creator>
  <cp:keywords/>
  <dc:description/>
  <cp:lastModifiedBy>Sabina Rehusova</cp:lastModifiedBy>
  <cp:revision>422</cp:revision>
  <cp:lastPrinted>2019-07-01T13:49:42Z</cp:lastPrinted>
  <dcterms:created xsi:type="dcterms:W3CDTF">2019-04-04T14:01:55Z</dcterms:created>
  <dcterms:modified xsi:type="dcterms:W3CDTF">2026-01-12T11:55:23Z</dcterms:modified>
  <cp:category/>
</cp:coreProperties>
</file>